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Josefin Slab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Poppins Light"/>
      <p:regular r:id="rId37"/>
      <p:bold r:id="rId38"/>
      <p:italic r:id="rId39"/>
      <p:boldItalic r:id="rId40"/>
    </p:embeddedFont>
    <p:embeddedFont>
      <p:font typeface="Lato Black"/>
      <p:bold r:id="rId41"/>
      <p:boldItalic r:id="rId42"/>
    </p:embeddedFont>
    <p:embeddedFont>
      <p:font typeface="Outfit SemiBold"/>
      <p:regular r:id="rId43"/>
      <p:bold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Poppins"/>
      <p:regular r:id="rId49"/>
      <p:bold r:id="rId50"/>
      <p:italic r:id="rId51"/>
      <p:boldItalic r:id="rId52"/>
    </p:embeddedFont>
    <p:embeddedFont>
      <p:font typeface="Bebas Neue"/>
      <p:regular r:id="rId53"/>
    </p:embeddedFont>
    <p:embeddedFont>
      <p:font typeface="Outfit Light"/>
      <p:regular r:id="rId54"/>
      <p:bold r:id="rId55"/>
    </p:embeddedFont>
    <p:embeddedFont>
      <p:font typeface="Outfit"/>
      <p:regular r:id="rId56"/>
      <p:bold r:id="rId57"/>
    </p:embeddedFont>
    <p:embeddedFont>
      <p:font typeface="Encode Sans Semi Expanded ExtraBold"/>
      <p:bold r:id="rId58"/>
    </p:embeddedFont>
    <p:embeddedFont>
      <p:font typeface="Quattrocento Sans"/>
      <p:regular r:id="rId59"/>
      <p:bold r:id="rId60"/>
      <p:italic r:id="rId61"/>
      <p:boldItalic r:id="rId62"/>
    </p:embeddedFont>
    <p:embeddedFont>
      <p:font typeface="Merriweather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font" Target="fonts/JosefinSlab-regular.fntdata"/><Relationship Id="rId28" Type="http://schemas.openxmlformats.org/officeDocument/2006/relationships/font" Target="fonts/JosefinSlab-bold.fntdata"/><Relationship Id="rId29" Type="http://schemas.openxmlformats.org/officeDocument/2006/relationships/font" Target="fonts/JosefinSlab-italic.fntdata"/><Relationship Id="rId30" Type="http://schemas.openxmlformats.org/officeDocument/2006/relationships/font" Target="fonts/JosefinSlab-boldItalic.fntdata"/><Relationship Id="rId31" Type="http://schemas.openxmlformats.org/officeDocument/2006/relationships/font" Target="fonts/ProximaNova-regular.fntdata"/><Relationship Id="rId32" Type="http://schemas.openxmlformats.org/officeDocument/2006/relationships/font" Target="fonts/ProximaNova-bold.fntdata"/><Relationship Id="rId33" Type="http://schemas.openxmlformats.org/officeDocument/2006/relationships/font" Target="fonts/ProximaNova-italic.fntdata"/><Relationship Id="rId34" Type="http://schemas.openxmlformats.org/officeDocument/2006/relationships/font" Target="fonts/ProximaNova-boldItalic.fntdata"/><Relationship Id="rId35" Type="http://schemas.openxmlformats.org/officeDocument/2006/relationships/font" Target="fonts/MavenPro-regular.fntdata"/><Relationship Id="rId36" Type="http://schemas.openxmlformats.org/officeDocument/2006/relationships/font" Target="fonts/MavenPro-bold.fntdata"/><Relationship Id="rId37" Type="http://schemas.openxmlformats.org/officeDocument/2006/relationships/font" Target="fonts/PoppinsLight-regular.fntdata"/><Relationship Id="rId38" Type="http://schemas.openxmlformats.org/officeDocument/2006/relationships/font" Target="fonts/PoppinsLight-bold.fntdata"/><Relationship Id="rId39" Type="http://schemas.openxmlformats.org/officeDocument/2006/relationships/font" Target="fonts/PoppinsLight-italic.fntdata"/><Relationship Id="rId40" Type="http://schemas.openxmlformats.org/officeDocument/2006/relationships/font" Target="fonts/PoppinsLight-boldItalic.fntdata"/><Relationship Id="rId41" Type="http://schemas.openxmlformats.org/officeDocument/2006/relationships/font" Target="fonts/LatoBlack-bold.fntdata"/><Relationship Id="rId42" Type="http://schemas.openxmlformats.org/officeDocument/2006/relationships/font" Target="fonts/LatoBlack-boldItalic.fntdata"/><Relationship Id="rId43" Type="http://schemas.openxmlformats.org/officeDocument/2006/relationships/font" Target="fonts/OutfitSemiBold-regular.fntdata"/><Relationship Id="rId44" Type="http://schemas.openxmlformats.org/officeDocument/2006/relationships/font" Target="fonts/OutfitSemiBold-bold.fntdata"/><Relationship Id="rId45" Type="http://schemas.openxmlformats.org/officeDocument/2006/relationships/font" Target="fonts/Roboto-regular.fntdata"/><Relationship Id="rId46" Type="http://schemas.openxmlformats.org/officeDocument/2006/relationships/font" Target="fonts/Roboto-bold.fntdata"/><Relationship Id="rId47" Type="http://schemas.openxmlformats.org/officeDocument/2006/relationships/font" Target="fonts/Roboto-italic.fntdata"/><Relationship Id="rId48" Type="http://schemas.openxmlformats.org/officeDocument/2006/relationships/font" Target="fonts/Roboto-boldItalic.fntdata"/><Relationship Id="rId49" Type="http://schemas.openxmlformats.org/officeDocument/2006/relationships/font" Target="fonts/Poppins-regular.fntdata"/><Relationship Id="rId50" Type="http://schemas.openxmlformats.org/officeDocument/2006/relationships/font" Target="fonts/Poppins-bold.fntdata"/><Relationship Id="rId51" Type="http://schemas.openxmlformats.org/officeDocument/2006/relationships/font" Target="fonts/Poppins-italic.fntdata"/><Relationship Id="rId52" Type="http://schemas.openxmlformats.org/officeDocument/2006/relationships/font" Target="fonts/Poppins-boldItalic.fntdata"/><Relationship Id="rId53" Type="http://schemas.openxmlformats.org/officeDocument/2006/relationships/font" Target="fonts/BebasNeue-regular.fntdata"/><Relationship Id="rId54" Type="http://schemas.openxmlformats.org/officeDocument/2006/relationships/font" Target="fonts/OutfitLight-regular.fntdata"/><Relationship Id="rId55" Type="http://schemas.openxmlformats.org/officeDocument/2006/relationships/font" Target="fonts/OutfitLight-bold.fntdata"/><Relationship Id="rId56" Type="http://schemas.openxmlformats.org/officeDocument/2006/relationships/font" Target="fonts/Outfit-regular.fntdata"/><Relationship Id="rId57" Type="http://schemas.openxmlformats.org/officeDocument/2006/relationships/font" Target="fonts/Outfit-bold.fntdata"/><Relationship Id="rId58" Type="http://schemas.openxmlformats.org/officeDocument/2006/relationships/font" Target="fonts/EncodeSansSemiExpandedExtraBold-bold.fntdata"/><Relationship Id="rId59" Type="http://schemas.openxmlformats.org/officeDocument/2006/relationships/font" Target="fonts/QuattrocentoSans-regular.fntdata"/><Relationship Id="rId60" Type="http://schemas.openxmlformats.org/officeDocument/2006/relationships/font" Target="fonts/QuattrocentoSans-bold.fntdata"/><Relationship Id="rId61" Type="http://schemas.openxmlformats.org/officeDocument/2006/relationships/font" Target="fonts/QuattrocentoSans-italic.fntdata"/><Relationship Id="rId62" Type="http://schemas.openxmlformats.org/officeDocument/2006/relationships/font" Target="fonts/QuattrocentoSans-boldItalic.fntdata"/><Relationship Id="rId63" Type="http://schemas.openxmlformats.org/officeDocument/2006/relationships/font" Target="fonts/Merriweather-regular.fntdata"/><Relationship Id="rId64" Type="http://schemas.openxmlformats.org/officeDocument/2006/relationships/font" Target="fonts/Merriweather-bold.fntdata"/><Relationship Id="rId65" Type="http://schemas.openxmlformats.org/officeDocument/2006/relationships/font" Target="fonts/Merriweather-italic.fntdata"/><Relationship Id="rId66" Type="http://schemas.openxmlformats.org/officeDocument/2006/relationships/font" Target="fonts/Merriweather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4cbd65858_0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244cbd65858_0_3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4cbd65858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4cbd65858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44cbd65858_0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44cbd65858_0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4cbd65858_0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244cbd65858_0_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312305a3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312305a3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b83ef259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b83ef259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44cbd65858_0_1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244cbd65858_0_1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44cbd65858_0_10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244cbd65858_0_10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4cbd65858_0_5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244cbd65858_0_5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4b83ef259c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4b83ef259c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44cbd65858_0_1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244cbd65858_0_1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4cbd65858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4cbd65858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4cbd6585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4cbd6585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4cbd65858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44cbd65858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12305a37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2312305a37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241710bf12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241710bf12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4cbd65858_0_1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244cbd65858_0_1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4cbd65858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244cbd65858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4cbd65858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44cbd65858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473176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5128995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1473176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5128995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1473175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6" type="subTitle"/>
          </p:nvPr>
        </p:nvSpPr>
        <p:spPr>
          <a:xfrm>
            <a:off x="1473175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7" type="subTitle"/>
          </p:nvPr>
        </p:nvSpPr>
        <p:spPr>
          <a:xfrm>
            <a:off x="5128970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8" type="subTitle"/>
          </p:nvPr>
        </p:nvSpPr>
        <p:spPr>
          <a:xfrm>
            <a:off x="5128970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5"/>
          <p:cNvSpPr/>
          <p:nvPr/>
        </p:nvSpPr>
        <p:spPr>
          <a:xfrm>
            <a:off x="8440964" y="539500"/>
            <a:ext cx="714600" cy="7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-17639" y="263250"/>
            <a:ext cx="84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8440695" y="-5250"/>
            <a:ext cx="0" cy="51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3810775"/>
            <a:ext cx="9372600" cy="1342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-611084" y="2839289"/>
            <a:ext cx="1696568" cy="1271577"/>
            <a:chOff x="-611084" y="2839289"/>
            <a:chExt cx="1696568" cy="1271577"/>
          </a:xfrm>
        </p:grpSpPr>
        <p:sp>
          <p:nvSpPr>
            <p:cNvPr id="86" name="Google Shape;86;p16"/>
            <p:cNvSpPr/>
            <p:nvPr/>
          </p:nvSpPr>
          <p:spPr>
            <a:xfrm>
              <a:off x="307166" y="2839289"/>
              <a:ext cx="731328" cy="589684"/>
            </a:xfrm>
            <a:custGeom>
              <a:rect b="b" l="l" r="r" t="t"/>
              <a:pathLst>
                <a:path extrusionOk="0" h="11134" w="13772">
                  <a:moveTo>
                    <a:pt x="1893" y="0"/>
                  </a:moveTo>
                  <a:cubicBezTo>
                    <a:pt x="847" y="0"/>
                    <a:pt x="0" y="848"/>
                    <a:pt x="0" y="1894"/>
                  </a:cubicBezTo>
                  <a:lnTo>
                    <a:pt x="0" y="11134"/>
                  </a:lnTo>
                  <a:lnTo>
                    <a:pt x="13772" y="11134"/>
                  </a:lnTo>
                  <a:lnTo>
                    <a:pt x="13772" y="1767"/>
                  </a:lnTo>
                  <a:cubicBezTo>
                    <a:pt x="13772" y="791"/>
                    <a:pt x="12981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-563180" y="2839289"/>
              <a:ext cx="731328" cy="589632"/>
            </a:xfrm>
            <a:custGeom>
              <a:rect b="b" l="l" r="r" t="t"/>
              <a:pathLst>
                <a:path extrusionOk="0" h="11133" w="13772">
                  <a:moveTo>
                    <a:pt x="1895" y="0"/>
                  </a:moveTo>
                  <a:cubicBezTo>
                    <a:pt x="848" y="0"/>
                    <a:pt x="0" y="848"/>
                    <a:pt x="0" y="1894"/>
                  </a:cubicBezTo>
                  <a:lnTo>
                    <a:pt x="0" y="11132"/>
                  </a:lnTo>
                  <a:lnTo>
                    <a:pt x="13772" y="11132"/>
                  </a:lnTo>
                  <a:lnTo>
                    <a:pt x="13772" y="1767"/>
                  </a:lnTo>
                  <a:cubicBezTo>
                    <a:pt x="13772" y="791"/>
                    <a:pt x="12980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-551647" y="3556000"/>
              <a:ext cx="1590297" cy="94573"/>
            </a:xfrm>
            <a:custGeom>
              <a:rect b="b" l="l" r="r" t="t"/>
              <a:pathLst>
                <a:path extrusionOk="0" h="1786" w="64502">
                  <a:moveTo>
                    <a:pt x="1" y="0"/>
                  </a:moveTo>
                  <a:lnTo>
                    <a:pt x="1" y="1785"/>
                  </a:lnTo>
                  <a:lnTo>
                    <a:pt x="64501" y="1785"/>
                  </a:lnTo>
                  <a:lnTo>
                    <a:pt x="6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259208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6" y="0"/>
                    <a:pt x="1" y="416"/>
                    <a:pt x="1" y="927"/>
                  </a:cubicBezTo>
                  <a:lnTo>
                    <a:pt x="1" y="1416"/>
                  </a:lnTo>
                  <a:cubicBezTo>
                    <a:pt x="1" y="1961"/>
                    <a:pt x="443" y="2403"/>
                    <a:pt x="988" y="2403"/>
                  </a:cubicBezTo>
                  <a:lnTo>
                    <a:pt x="14663" y="2403"/>
                  </a:lnTo>
                  <a:cubicBezTo>
                    <a:pt x="15158" y="2403"/>
                    <a:pt x="15560" y="2002"/>
                    <a:pt x="15560" y="1506"/>
                  </a:cubicBezTo>
                  <a:lnTo>
                    <a:pt x="15560" y="904"/>
                  </a:lnTo>
                  <a:cubicBezTo>
                    <a:pt x="15560" y="406"/>
                    <a:pt x="15155" y="2"/>
                    <a:pt x="14656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-611084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5" y="0"/>
                    <a:pt x="0" y="416"/>
                    <a:pt x="0" y="927"/>
                  </a:cubicBezTo>
                  <a:lnTo>
                    <a:pt x="0" y="1416"/>
                  </a:lnTo>
                  <a:cubicBezTo>
                    <a:pt x="0" y="1961"/>
                    <a:pt x="442" y="2403"/>
                    <a:pt x="987" y="2403"/>
                  </a:cubicBezTo>
                  <a:lnTo>
                    <a:pt x="14662" y="2403"/>
                  </a:lnTo>
                  <a:cubicBezTo>
                    <a:pt x="15157" y="2403"/>
                    <a:pt x="15559" y="2002"/>
                    <a:pt x="15559" y="1506"/>
                  </a:cubicBezTo>
                  <a:lnTo>
                    <a:pt x="15559" y="904"/>
                  </a:lnTo>
                  <a:cubicBezTo>
                    <a:pt x="15559" y="406"/>
                    <a:pt x="15154" y="2"/>
                    <a:pt x="14655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971503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07166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01104" y="3642413"/>
              <a:ext cx="67122" cy="468453"/>
            </a:xfrm>
            <a:custGeom>
              <a:rect b="b" l="l" r="r" t="t"/>
              <a:pathLst>
                <a:path extrusionOk="0" h="8845" w="1264">
                  <a:moveTo>
                    <a:pt x="0" y="0"/>
                  </a:moveTo>
                  <a:lnTo>
                    <a:pt x="0" y="8844"/>
                  </a:lnTo>
                  <a:lnTo>
                    <a:pt x="1264" y="884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-551655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2" y="884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6"/>
          <p:cNvSpPr/>
          <p:nvPr/>
        </p:nvSpPr>
        <p:spPr>
          <a:xfrm>
            <a:off x="159672" y="640701"/>
            <a:ext cx="776332" cy="1068613"/>
          </a:xfrm>
          <a:custGeom>
            <a:rect b="b" l="l" r="r" t="t"/>
            <a:pathLst>
              <a:path extrusionOk="0" h="15697" w="11374">
                <a:moveTo>
                  <a:pt x="0" y="0"/>
                </a:moveTo>
                <a:lnTo>
                  <a:pt x="0" y="15697"/>
                </a:lnTo>
                <a:lnTo>
                  <a:pt x="11373" y="15697"/>
                </a:lnTo>
                <a:lnTo>
                  <a:pt x="113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207797" y="693247"/>
            <a:ext cx="680025" cy="963501"/>
          </a:xfrm>
          <a:custGeom>
            <a:rect b="b" l="l" r="r" t="t"/>
            <a:pathLst>
              <a:path extrusionOk="0" h="14153" w="9963">
                <a:moveTo>
                  <a:pt x="1" y="1"/>
                </a:moveTo>
                <a:lnTo>
                  <a:pt x="1" y="14153"/>
                </a:lnTo>
                <a:lnTo>
                  <a:pt x="9963" y="14153"/>
                </a:lnTo>
                <a:lnTo>
                  <a:pt x="996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410603" y="1178611"/>
            <a:ext cx="274453" cy="27980"/>
          </a:xfrm>
          <a:custGeom>
            <a:rect b="b" l="l" r="r" t="t"/>
            <a:pathLst>
              <a:path extrusionOk="0" h="411" w="4021">
                <a:moveTo>
                  <a:pt x="0" y="1"/>
                </a:moveTo>
                <a:lnTo>
                  <a:pt x="0" y="410"/>
                </a:lnTo>
                <a:lnTo>
                  <a:pt x="4021" y="410"/>
                </a:lnTo>
                <a:lnTo>
                  <a:pt x="40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268823" y="1118783"/>
            <a:ext cx="557985" cy="27912"/>
          </a:xfrm>
          <a:custGeom>
            <a:rect b="b" l="l" r="r" t="t"/>
            <a:pathLst>
              <a:path extrusionOk="0" h="410" w="8175">
                <a:moveTo>
                  <a:pt x="1" y="0"/>
                </a:moveTo>
                <a:lnTo>
                  <a:pt x="1" y="410"/>
                </a:lnTo>
                <a:lnTo>
                  <a:pt x="8175" y="410"/>
                </a:lnTo>
                <a:lnTo>
                  <a:pt x="81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266229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266229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266229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266229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266229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66855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66855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66855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566855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566855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422413" y="793028"/>
            <a:ext cx="250905" cy="255563"/>
          </a:xfrm>
          <a:custGeom>
            <a:rect b="b" l="l" r="r" t="t"/>
            <a:pathLst>
              <a:path extrusionOk="0" h="3754" w="3676">
                <a:moveTo>
                  <a:pt x="0" y="1"/>
                </a:moveTo>
                <a:lnTo>
                  <a:pt x="0" y="3754"/>
                </a:lnTo>
                <a:lnTo>
                  <a:pt x="3675" y="3754"/>
                </a:lnTo>
                <a:lnTo>
                  <a:pt x="36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8410119" y="650989"/>
            <a:ext cx="576762" cy="594698"/>
          </a:xfrm>
          <a:custGeom>
            <a:rect b="b" l="l" r="r" t="t"/>
            <a:pathLst>
              <a:path extrusionOk="0" h="9688" w="9371">
                <a:moveTo>
                  <a:pt x="0" y="0"/>
                </a:moveTo>
                <a:lnTo>
                  <a:pt x="0" y="9687"/>
                </a:lnTo>
                <a:lnTo>
                  <a:pt x="9370" y="9687"/>
                </a:lnTo>
                <a:lnTo>
                  <a:pt x="9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8453515" y="698369"/>
            <a:ext cx="489918" cy="499981"/>
          </a:xfrm>
          <a:custGeom>
            <a:rect b="b" l="l" r="r" t="t"/>
            <a:pathLst>
              <a:path extrusionOk="0" h="8145" w="7960">
                <a:moveTo>
                  <a:pt x="1" y="0"/>
                </a:moveTo>
                <a:lnTo>
                  <a:pt x="1" y="8145"/>
                </a:lnTo>
                <a:lnTo>
                  <a:pt x="7960" y="8145"/>
                </a:lnTo>
                <a:lnTo>
                  <a:pt x="79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8665446" y="829768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6" y="409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8665446" y="888318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8665446" y="947052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6" y="410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8665446" y="1005602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8665446" y="1064213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8494756" y="825902"/>
            <a:ext cx="137005" cy="263771"/>
          </a:xfrm>
          <a:custGeom>
            <a:rect b="b" l="l" r="r" t="t"/>
            <a:pathLst>
              <a:path extrusionOk="0" h="4297" w="2226">
                <a:moveTo>
                  <a:pt x="1" y="1"/>
                </a:moveTo>
                <a:lnTo>
                  <a:pt x="1" y="4296"/>
                </a:lnTo>
                <a:lnTo>
                  <a:pt x="2225" y="4296"/>
                </a:lnTo>
                <a:lnTo>
                  <a:pt x="22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424002" y="1928620"/>
            <a:ext cx="797546" cy="557589"/>
          </a:xfrm>
          <a:custGeom>
            <a:rect b="b" l="l" r="r" t="t"/>
            <a:pathLst>
              <a:path extrusionOk="0" h="10528" w="15019">
                <a:moveTo>
                  <a:pt x="653" y="0"/>
                </a:moveTo>
                <a:cubicBezTo>
                  <a:pt x="292" y="0"/>
                  <a:pt x="0" y="291"/>
                  <a:pt x="0" y="653"/>
                </a:cubicBezTo>
                <a:lnTo>
                  <a:pt x="0" y="9874"/>
                </a:lnTo>
                <a:cubicBezTo>
                  <a:pt x="0" y="10236"/>
                  <a:pt x="292" y="10527"/>
                  <a:pt x="653" y="10527"/>
                </a:cubicBezTo>
                <a:lnTo>
                  <a:pt x="14365" y="10527"/>
                </a:lnTo>
                <a:cubicBezTo>
                  <a:pt x="14726" y="10527"/>
                  <a:pt x="15018" y="10236"/>
                  <a:pt x="15018" y="9874"/>
                </a:cubicBezTo>
                <a:lnTo>
                  <a:pt x="15018" y="653"/>
                </a:lnTo>
                <a:cubicBezTo>
                  <a:pt x="15018" y="291"/>
                  <a:pt x="14726" y="0"/>
                  <a:pt x="14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8751364" y="2297537"/>
            <a:ext cx="213207" cy="254167"/>
          </a:xfrm>
          <a:custGeom>
            <a:rect b="b" l="l" r="r" t="t"/>
            <a:pathLst>
              <a:path extrusionOk="0" h="4799" w="4015">
                <a:moveTo>
                  <a:pt x="261" y="0"/>
                </a:moveTo>
                <a:cubicBezTo>
                  <a:pt x="115" y="0"/>
                  <a:pt x="0" y="126"/>
                  <a:pt x="13" y="271"/>
                </a:cubicBezTo>
                <a:lnTo>
                  <a:pt x="392" y="4799"/>
                </a:lnTo>
                <a:lnTo>
                  <a:pt x="4015" y="4799"/>
                </a:lnTo>
                <a:lnTo>
                  <a:pt x="2886" y="190"/>
                </a:lnTo>
                <a:cubicBezTo>
                  <a:pt x="2857" y="78"/>
                  <a:pt x="2757" y="0"/>
                  <a:pt x="2642" y="0"/>
                </a:cubicBezTo>
                <a:lnTo>
                  <a:pt x="263" y="0"/>
                </a:lnTo>
                <a:cubicBezTo>
                  <a:pt x="263" y="0"/>
                  <a:pt x="262" y="0"/>
                  <a:pt x="2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632613" y="2523907"/>
            <a:ext cx="429228" cy="29871"/>
          </a:xfrm>
          <a:custGeom>
            <a:rect b="b" l="l" r="r" t="t"/>
            <a:pathLst>
              <a:path extrusionOk="0" h="564" w="8083">
                <a:moveTo>
                  <a:pt x="0" y="1"/>
                </a:moveTo>
                <a:lnTo>
                  <a:pt x="0" y="563"/>
                </a:lnTo>
                <a:lnTo>
                  <a:pt x="8082" y="563"/>
                </a:lnTo>
                <a:lnTo>
                  <a:pt x="80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632613" y="2523907"/>
            <a:ext cx="75883" cy="29871"/>
          </a:xfrm>
          <a:custGeom>
            <a:rect b="b" l="l" r="r" t="t"/>
            <a:pathLst>
              <a:path extrusionOk="0" h="564" w="1429">
                <a:moveTo>
                  <a:pt x="0" y="1"/>
                </a:moveTo>
                <a:lnTo>
                  <a:pt x="0" y="563"/>
                </a:lnTo>
                <a:lnTo>
                  <a:pt x="1428" y="563"/>
                </a:lnTo>
                <a:lnTo>
                  <a:pt x="14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163809" y="2701403"/>
            <a:ext cx="1208746" cy="1541527"/>
          </a:xfrm>
          <a:custGeom>
            <a:rect b="b" l="l" r="r" t="t"/>
            <a:pathLst>
              <a:path extrusionOk="0" h="29106" w="55498">
                <a:moveTo>
                  <a:pt x="0" y="1"/>
                </a:moveTo>
                <a:lnTo>
                  <a:pt x="0" y="29106"/>
                </a:lnTo>
                <a:lnTo>
                  <a:pt x="55498" y="29106"/>
                </a:lnTo>
                <a:lnTo>
                  <a:pt x="554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163809" y="4039974"/>
            <a:ext cx="1208746" cy="202687"/>
          </a:xfrm>
          <a:custGeom>
            <a:rect b="b" l="l" r="r" t="t"/>
            <a:pathLst>
              <a:path extrusionOk="0" h="3827" w="55498">
                <a:moveTo>
                  <a:pt x="0" y="0"/>
                </a:moveTo>
                <a:lnTo>
                  <a:pt x="0" y="3827"/>
                </a:lnTo>
                <a:lnTo>
                  <a:pt x="55498" y="3827"/>
                </a:lnTo>
                <a:lnTo>
                  <a:pt x="55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8116430" y="2554250"/>
            <a:ext cx="1256096" cy="202740"/>
          </a:xfrm>
          <a:custGeom>
            <a:rect b="b" l="l" r="r" t="t"/>
            <a:pathLst>
              <a:path extrusionOk="0" h="3828" w="57672">
                <a:moveTo>
                  <a:pt x="1" y="0"/>
                </a:moveTo>
                <a:lnTo>
                  <a:pt x="1" y="3828"/>
                </a:lnTo>
                <a:lnTo>
                  <a:pt x="57671" y="3828"/>
                </a:lnTo>
                <a:lnTo>
                  <a:pt x="576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413700" y="319350"/>
            <a:ext cx="8316600" cy="4504800"/>
          </a:xfrm>
          <a:prstGeom prst="rect">
            <a:avLst/>
          </a:prstGeom>
          <a:solidFill>
            <a:srgbClr val="FFFFFF">
              <a:alpha val="8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" type="subTitle"/>
          </p:nvPr>
        </p:nvSpPr>
        <p:spPr>
          <a:xfrm>
            <a:off x="1349523" y="2013515"/>
            <a:ext cx="19782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2" type="subTitle"/>
          </p:nvPr>
        </p:nvSpPr>
        <p:spPr>
          <a:xfrm>
            <a:off x="5816277" y="2012169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3" type="subTitle"/>
          </p:nvPr>
        </p:nvSpPr>
        <p:spPr>
          <a:xfrm>
            <a:off x="1349523" y="3431032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4" type="subTitle"/>
          </p:nvPr>
        </p:nvSpPr>
        <p:spPr>
          <a:xfrm>
            <a:off x="5816277" y="3428544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5" type="subTitle"/>
          </p:nvPr>
        </p:nvSpPr>
        <p:spPr>
          <a:xfrm>
            <a:off x="1349523" y="1675856"/>
            <a:ext cx="1978200" cy="4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6" type="subTitle"/>
          </p:nvPr>
        </p:nvSpPr>
        <p:spPr>
          <a:xfrm>
            <a:off x="1349523" y="3095532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7" type="subTitle"/>
          </p:nvPr>
        </p:nvSpPr>
        <p:spPr>
          <a:xfrm>
            <a:off x="5816273" y="167659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8" type="subTitle"/>
          </p:nvPr>
        </p:nvSpPr>
        <p:spPr>
          <a:xfrm>
            <a:off x="5816273" y="309304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17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dk1"/>
                </a:solidFill>
              </a:defRPr>
            </a:lvl1pPr>
            <a:lvl2pPr lvl="1" rtl="0">
              <a:buNone/>
              <a:defRPr sz="1000">
                <a:solidFill>
                  <a:schemeClr val="dk1"/>
                </a:solidFill>
              </a:defRPr>
            </a:lvl2pPr>
            <a:lvl3pPr lvl="2" rtl="0">
              <a:buNone/>
              <a:defRPr sz="1000">
                <a:solidFill>
                  <a:schemeClr val="dk1"/>
                </a:solidFill>
              </a:defRPr>
            </a:lvl3pPr>
            <a:lvl4pPr lvl="3" rtl="0">
              <a:buNone/>
              <a:defRPr sz="1000">
                <a:solidFill>
                  <a:schemeClr val="dk1"/>
                </a:solidFill>
              </a:defRPr>
            </a:lvl4pPr>
            <a:lvl5pPr lvl="4" rtl="0">
              <a:buNone/>
              <a:defRPr sz="1000">
                <a:solidFill>
                  <a:schemeClr val="dk1"/>
                </a:solidFill>
              </a:defRPr>
            </a:lvl5pPr>
            <a:lvl6pPr lvl="5" rtl="0">
              <a:buNone/>
              <a:defRPr sz="1000">
                <a:solidFill>
                  <a:schemeClr val="dk1"/>
                </a:solidFill>
              </a:defRPr>
            </a:lvl6pPr>
            <a:lvl7pPr lvl="6" rtl="0">
              <a:buNone/>
              <a:defRPr sz="1000">
                <a:solidFill>
                  <a:schemeClr val="dk1"/>
                </a:solidFill>
              </a:defRPr>
            </a:lvl7pPr>
            <a:lvl8pPr lvl="7" rtl="0">
              <a:buNone/>
              <a:defRPr sz="1000">
                <a:solidFill>
                  <a:schemeClr val="dk1"/>
                </a:solidFill>
              </a:defRPr>
            </a:lvl8pPr>
            <a:lvl9pPr lvl="8" rtl="0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1" name="Google Shape;151;p19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19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Google Shape;154;p19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5" name="Google Shape;155;p19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3" name="Google Shape;183;p2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8" name="Google Shape;188;p28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4" name="Google Shape;194;p29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7" name="Google Shape;237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0"/>
          <p:cNvSpPr txBox="1"/>
          <p:nvPr>
            <p:ph idx="1" type="subTitle"/>
          </p:nvPr>
        </p:nvSpPr>
        <p:spPr>
          <a:xfrm>
            <a:off x="1473176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0"/>
          <p:cNvSpPr txBox="1"/>
          <p:nvPr>
            <p:ph idx="2" type="subTitle"/>
          </p:nvPr>
        </p:nvSpPr>
        <p:spPr>
          <a:xfrm>
            <a:off x="5128995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3" type="subTitle"/>
          </p:nvPr>
        </p:nvSpPr>
        <p:spPr>
          <a:xfrm>
            <a:off x="1473176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0"/>
          <p:cNvSpPr txBox="1"/>
          <p:nvPr>
            <p:ph idx="4" type="subTitle"/>
          </p:nvPr>
        </p:nvSpPr>
        <p:spPr>
          <a:xfrm>
            <a:off x="5128995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0"/>
          <p:cNvSpPr txBox="1"/>
          <p:nvPr>
            <p:ph idx="5" type="subTitle"/>
          </p:nvPr>
        </p:nvSpPr>
        <p:spPr>
          <a:xfrm>
            <a:off x="1473175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40"/>
          <p:cNvSpPr txBox="1"/>
          <p:nvPr>
            <p:ph idx="6" type="subTitle"/>
          </p:nvPr>
        </p:nvSpPr>
        <p:spPr>
          <a:xfrm>
            <a:off x="1473175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40"/>
          <p:cNvSpPr txBox="1"/>
          <p:nvPr>
            <p:ph idx="7" type="subTitle"/>
          </p:nvPr>
        </p:nvSpPr>
        <p:spPr>
          <a:xfrm>
            <a:off x="5128970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40"/>
          <p:cNvSpPr txBox="1"/>
          <p:nvPr>
            <p:ph idx="8" type="subTitle"/>
          </p:nvPr>
        </p:nvSpPr>
        <p:spPr>
          <a:xfrm>
            <a:off x="5128970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40"/>
          <p:cNvSpPr/>
          <p:nvPr/>
        </p:nvSpPr>
        <p:spPr>
          <a:xfrm>
            <a:off x="8440964" y="539500"/>
            <a:ext cx="714600" cy="7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40"/>
          <p:cNvCxnSpPr/>
          <p:nvPr/>
        </p:nvCxnSpPr>
        <p:spPr>
          <a:xfrm>
            <a:off x="-17639" y="263250"/>
            <a:ext cx="84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40"/>
          <p:cNvCxnSpPr/>
          <p:nvPr/>
        </p:nvCxnSpPr>
        <p:spPr>
          <a:xfrm>
            <a:off x="8440695" y="-5250"/>
            <a:ext cx="0" cy="51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/>
          <p:nvPr/>
        </p:nvSpPr>
        <p:spPr>
          <a:xfrm>
            <a:off x="0" y="3810775"/>
            <a:ext cx="9372600" cy="1342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41"/>
          <p:cNvGrpSpPr/>
          <p:nvPr/>
        </p:nvGrpSpPr>
        <p:grpSpPr>
          <a:xfrm>
            <a:off x="-611084" y="2839289"/>
            <a:ext cx="1696568" cy="1271577"/>
            <a:chOff x="-611084" y="2839289"/>
            <a:chExt cx="1696568" cy="1271577"/>
          </a:xfrm>
        </p:grpSpPr>
        <p:sp>
          <p:nvSpPr>
            <p:cNvPr id="258" name="Google Shape;258;p41"/>
            <p:cNvSpPr/>
            <p:nvPr/>
          </p:nvSpPr>
          <p:spPr>
            <a:xfrm>
              <a:off x="307166" y="2839289"/>
              <a:ext cx="731328" cy="589684"/>
            </a:xfrm>
            <a:custGeom>
              <a:rect b="b" l="l" r="r" t="t"/>
              <a:pathLst>
                <a:path extrusionOk="0" h="11134" w="13772">
                  <a:moveTo>
                    <a:pt x="1893" y="0"/>
                  </a:moveTo>
                  <a:cubicBezTo>
                    <a:pt x="847" y="0"/>
                    <a:pt x="0" y="848"/>
                    <a:pt x="0" y="1894"/>
                  </a:cubicBezTo>
                  <a:lnTo>
                    <a:pt x="0" y="11134"/>
                  </a:lnTo>
                  <a:lnTo>
                    <a:pt x="13772" y="11134"/>
                  </a:lnTo>
                  <a:lnTo>
                    <a:pt x="13772" y="1767"/>
                  </a:lnTo>
                  <a:cubicBezTo>
                    <a:pt x="13772" y="791"/>
                    <a:pt x="12981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-563180" y="2839289"/>
              <a:ext cx="731328" cy="589632"/>
            </a:xfrm>
            <a:custGeom>
              <a:rect b="b" l="l" r="r" t="t"/>
              <a:pathLst>
                <a:path extrusionOk="0" h="11133" w="13772">
                  <a:moveTo>
                    <a:pt x="1895" y="0"/>
                  </a:moveTo>
                  <a:cubicBezTo>
                    <a:pt x="848" y="0"/>
                    <a:pt x="0" y="848"/>
                    <a:pt x="0" y="1894"/>
                  </a:cubicBezTo>
                  <a:lnTo>
                    <a:pt x="0" y="11132"/>
                  </a:lnTo>
                  <a:lnTo>
                    <a:pt x="13772" y="11132"/>
                  </a:lnTo>
                  <a:lnTo>
                    <a:pt x="13772" y="1767"/>
                  </a:lnTo>
                  <a:cubicBezTo>
                    <a:pt x="13772" y="791"/>
                    <a:pt x="12980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-551647" y="3556000"/>
              <a:ext cx="1590297" cy="94573"/>
            </a:xfrm>
            <a:custGeom>
              <a:rect b="b" l="l" r="r" t="t"/>
              <a:pathLst>
                <a:path extrusionOk="0" h="1786" w="64502">
                  <a:moveTo>
                    <a:pt x="1" y="0"/>
                  </a:moveTo>
                  <a:lnTo>
                    <a:pt x="1" y="1785"/>
                  </a:lnTo>
                  <a:lnTo>
                    <a:pt x="64501" y="1785"/>
                  </a:lnTo>
                  <a:lnTo>
                    <a:pt x="6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59208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6" y="0"/>
                    <a:pt x="1" y="416"/>
                    <a:pt x="1" y="927"/>
                  </a:cubicBezTo>
                  <a:lnTo>
                    <a:pt x="1" y="1416"/>
                  </a:lnTo>
                  <a:cubicBezTo>
                    <a:pt x="1" y="1961"/>
                    <a:pt x="443" y="2403"/>
                    <a:pt x="988" y="2403"/>
                  </a:cubicBezTo>
                  <a:lnTo>
                    <a:pt x="14663" y="2403"/>
                  </a:lnTo>
                  <a:cubicBezTo>
                    <a:pt x="15158" y="2403"/>
                    <a:pt x="15560" y="2002"/>
                    <a:pt x="15560" y="1506"/>
                  </a:cubicBezTo>
                  <a:lnTo>
                    <a:pt x="15560" y="904"/>
                  </a:lnTo>
                  <a:cubicBezTo>
                    <a:pt x="15560" y="406"/>
                    <a:pt x="15155" y="2"/>
                    <a:pt x="14656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-611084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5" y="0"/>
                    <a:pt x="0" y="416"/>
                    <a:pt x="0" y="927"/>
                  </a:cubicBezTo>
                  <a:lnTo>
                    <a:pt x="0" y="1416"/>
                  </a:lnTo>
                  <a:cubicBezTo>
                    <a:pt x="0" y="1961"/>
                    <a:pt x="442" y="2403"/>
                    <a:pt x="987" y="2403"/>
                  </a:cubicBezTo>
                  <a:lnTo>
                    <a:pt x="14662" y="2403"/>
                  </a:lnTo>
                  <a:cubicBezTo>
                    <a:pt x="15157" y="2403"/>
                    <a:pt x="15559" y="2002"/>
                    <a:pt x="15559" y="1506"/>
                  </a:cubicBezTo>
                  <a:lnTo>
                    <a:pt x="15559" y="904"/>
                  </a:lnTo>
                  <a:cubicBezTo>
                    <a:pt x="15559" y="406"/>
                    <a:pt x="15154" y="2"/>
                    <a:pt x="14655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971503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307166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101104" y="3642413"/>
              <a:ext cx="67122" cy="468453"/>
            </a:xfrm>
            <a:custGeom>
              <a:rect b="b" l="l" r="r" t="t"/>
              <a:pathLst>
                <a:path extrusionOk="0" h="8845" w="1264">
                  <a:moveTo>
                    <a:pt x="0" y="0"/>
                  </a:moveTo>
                  <a:lnTo>
                    <a:pt x="0" y="8844"/>
                  </a:lnTo>
                  <a:lnTo>
                    <a:pt x="1264" y="884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-551655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2" y="884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41"/>
          <p:cNvSpPr/>
          <p:nvPr/>
        </p:nvSpPr>
        <p:spPr>
          <a:xfrm>
            <a:off x="159672" y="640701"/>
            <a:ext cx="776332" cy="1068613"/>
          </a:xfrm>
          <a:custGeom>
            <a:rect b="b" l="l" r="r" t="t"/>
            <a:pathLst>
              <a:path extrusionOk="0" h="15697" w="11374">
                <a:moveTo>
                  <a:pt x="0" y="0"/>
                </a:moveTo>
                <a:lnTo>
                  <a:pt x="0" y="15697"/>
                </a:lnTo>
                <a:lnTo>
                  <a:pt x="11373" y="15697"/>
                </a:lnTo>
                <a:lnTo>
                  <a:pt x="113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/>
          <p:nvPr/>
        </p:nvSpPr>
        <p:spPr>
          <a:xfrm>
            <a:off x="207797" y="693247"/>
            <a:ext cx="680025" cy="963501"/>
          </a:xfrm>
          <a:custGeom>
            <a:rect b="b" l="l" r="r" t="t"/>
            <a:pathLst>
              <a:path extrusionOk="0" h="14153" w="9963">
                <a:moveTo>
                  <a:pt x="1" y="1"/>
                </a:moveTo>
                <a:lnTo>
                  <a:pt x="1" y="14153"/>
                </a:lnTo>
                <a:lnTo>
                  <a:pt x="9963" y="14153"/>
                </a:lnTo>
                <a:lnTo>
                  <a:pt x="996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"/>
          <p:cNvSpPr/>
          <p:nvPr/>
        </p:nvSpPr>
        <p:spPr>
          <a:xfrm>
            <a:off x="410603" y="1178611"/>
            <a:ext cx="274453" cy="27980"/>
          </a:xfrm>
          <a:custGeom>
            <a:rect b="b" l="l" r="r" t="t"/>
            <a:pathLst>
              <a:path extrusionOk="0" h="411" w="4021">
                <a:moveTo>
                  <a:pt x="0" y="1"/>
                </a:moveTo>
                <a:lnTo>
                  <a:pt x="0" y="410"/>
                </a:lnTo>
                <a:lnTo>
                  <a:pt x="4021" y="410"/>
                </a:lnTo>
                <a:lnTo>
                  <a:pt x="40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1"/>
          <p:cNvSpPr/>
          <p:nvPr/>
        </p:nvSpPr>
        <p:spPr>
          <a:xfrm>
            <a:off x="268823" y="1118783"/>
            <a:ext cx="557985" cy="27912"/>
          </a:xfrm>
          <a:custGeom>
            <a:rect b="b" l="l" r="r" t="t"/>
            <a:pathLst>
              <a:path extrusionOk="0" h="410" w="8175">
                <a:moveTo>
                  <a:pt x="1" y="0"/>
                </a:moveTo>
                <a:lnTo>
                  <a:pt x="1" y="410"/>
                </a:lnTo>
                <a:lnTo>
                  <a:pt x="8175" y="410"/>
                </a:lnTo>
                <a:lnTo>
                  <a:pt x="81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266229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1"/>
          <p:cNvSpPr/>
          <p:nvPr/>
        </p:nvSpPr>
        <p:spPr>
          <a:xfrm>
            <a:off x="266229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266229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/>
          <p:nvPr/>
        </p:nvSpPr>
        <p:spPr>
          <a:xfrm>
            <a:off x="266229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266229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566855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1"/>
          <p:cNvSpPr/>
          <p:nvPr/>
        </p:nvSpPr>
        <p:spPr>
          <a:xfrm>
            <a:off x="566855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66855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/>
          <p:nvPr/>
        </p:nvSpPr>
        <p:spPr>
          <a:xfrm>
            <a:off x="566855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566855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422413" y="793028"/>
            <a:ext cx="250905" cy="255563"/>
          </a:xfrm>
          <a:custGeom>
            <a:rect b="b" l="l" r="r" t="t"/>
            <a:pathLst>
              <a:path extrusionOk="0" h="3754" w="3676">
                <a:moveTo>
                  <a:pt x="0" y="1"/>
                </a:moveTo>
                <a:lnTo>
                  <a:pt x="0" y="3754"/>
                </a:lnTo>
                <a:lnTo>
                  <a:pt x="3675" y="3754"/>
                </a:lnTo>
                <a:lnTo>
                  <a:pt x="36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/>
          <p:nvPr/>
        </p:nvSpPr>
        <p:spPr>
          <a:xfrm>
            <a:off x="8410119" y="650989"/>
            <a:ext cx="576762" cy="594698"/>
          </a:xfrm>
          <a:custGeom>
            <a:rect b="b" l="l" r="r" t="t"/>
            <a:pathLst>
              <a:path extrusionOk="0" h="9688" w="9371">
                <a:moveTo>
                  <a:pt x="0" y="0"/>
                </a:moveTo>
                <a:lnTo>
                  <a:pt x="0" y="9687"/>
                </a:lnTo>
                <a:lnTo>
                  <a:pt x="9370" y="9687"/>
                </a:lnTo>
                <a:lnTo>
                  <a:pt x="9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/>
          <p:nvPr/>
        </p:nvSpPr>
        <p:spPr>
          <a:xfrm>
            <a:off x="8453515" y="698369"/>
            <a:ext cx="489918" cy="499981"/>
          </a:xfrm>
          <a:custGeom>
            <a:rect b="b" l="l" r="r" t="t"/>
            <a:pathLst>
              <a:path extrusionOk="0" h="8145" w="7960">
                <a:moveTo>
                  <a:pt x="1" y="0"/>
                </a:moveTo>
                <a:lnTo>
                  <a:pt x="1" y="8145"/>
                </a:lnTo>
                <a:lnTo>
                  <a:pt x="7960" y="8145"/>
                </a:lnTo>
                <a:lnTo>
                  <a:pt x="79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8665446" y="829768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6" y="409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/>
          <p:nvPr/>
        </p:nvSpPr>
        <p:spPr>
          <a:xfrm>
            <a:off x="8665446" y="888318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/>
          <p:nvPr/>
        </p:nvSpPr>
        <p:spPr>
          <a:xfrm>
            <a:off x="8665446" y="947052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6" y="410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/>
          <p:nvPr/>
        </p:nvSpPr>
        <p:spPr>
          <a:xfrm>
            <a:off x="8665446" y="1005602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8665446" y="1064213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/>
          <p:nvPr/>
        </p:nvSpPr>
        <p:spPr>
          <a:xfrm>
            <a:off x="8494756" y="825902"/>
            <a:ext cx="137005" cy="263771"/>
          </a:xfrm>
          <a:custGeom>
            <a:rect b="b" l="l" r="r" t="t"/>
            <a:pathLst>
              <a:path extrusionOk="0" h="4297" w="2226">
                <a:moveTo>
                  <a:pt x="1" y="1"/>
                </a:moveTo>
                <a:lnTo>
                  <a:pt x="1" y="4296"/>
                </a:lnTo>
                <a:lnTo>
                  <a:pt x="2225" y="4296"/>
                </a:lnTo>
                <a:lnTo>
                  <a:pt x="22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1"/>
          <p:cNvSpPr/>
          <p:nvPr/>
        </p:nvSpPr>
        <p:spPr>
          <a:xfrm>
            <a:off x="8424002" y="1928620"/>
            <a:ext cx="797546" cy="557589"/>
          </a:xfrm>
          <a:custGeom>
            <a:rect b="b" l="l" r="r" t="t"/>
            <a:pathLst>
              <a:path extrusionOk="0" h="10528" w="15019">
                <a:moveTo>
                  <a:pt x="653" y="0"/>
                </a:moveTo>
                <a:cubicBezTo>
                  <a:pt x="292" y="0"/>
                  <a:pt x="0" y="291"/>
                  <a:pt x="0" y="653"/>
                </a:cubicBezTo>
                <a:lnTo>
                  <a:pt x="0" y="9874"/>
                </a:lnTo>
                <a:cubicBezTo>
                  <a:pt x="0" y="10236"/>
                  <a:pt x="292" y="10527"/>
                  <a:pt x="653" y="10527"/>
                </a:cubicBezTo>
                <a:lnTo>
                  <a:pt x="14365" y="10527"/>
                </a:lnTo>
                <a:cubicBezTo>
                  <a:pt x="14726" y="10527"/>
                  <a:pt x="15018" y="10236"/>
                  <a:pt x="15018" y="9874"/>
                </a:cubicBezTo>
                <a:lnTo>
                  <a:pt x="15018" y="653"/>
                </a:lnTo>
                <a:cubicBezTo>
                  <a:pt x="15018" y="291"/>
                  <a:pt x="14726" y="0"/>
                  <a:pt x="14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/>
          <p:nvPr/>
        </p:nvSpPr>
        <p:spPr>
          <a:xfrm>
            <a:off x="8751364" y="2297537"/>
            <a:ext cx="213207" cy="254167"/>
          </a:xfrm>
          <a:custGeom>
            <a:rect b="b" l="l" r="r" t="t"/>
            <a:pathLst>
              <a:path extrusionOk="0" h="4799" w="4015">
                <a:moveTo>
                  <a:pt x="261" y="0"/>
                </a:moveTo>
                <a:cubicBezTo>
                  <a:pt x="115" y="0"/>
                  <a:pt x="0" y="126"/>
                  <a:pt x="13" y="271"/>
                </a:cubicBezTo>
                <a:lnTo>
                  <a:pt x="392" y="4799"/>
                </a:lnTo>
                <a:lnTo>
                  <a:pt x="4015" y="4799"/>
                </a:lnTo>
                <a:lnTo>
                  <a:pt x="2886" y="190"/>
                </a:lnTo>
                <a:cubicBezTo>
                  <a:pt x="2857" y="78"/>
                  <a:pt x="2757" y="0"/>
                  <a:pt x="2642" y="0"/>
                </a:cubicBezTo>
                <a:lnTo>
                  <a:pt x="263" y="0"/>
                </a:lnTo>
                <a:cubicBezTo>
                  <a:pt x="263" y="0"/>
                  <a:pt x="262" y="0"/>
                  <a:pt x="2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/>
          <p:nvPr/>
        </p:nvSpPr>
        <p:spPr>
          <a:xfrm>
            <a:off x="8632613" y="2523907"/>
            <a:ext cx="429228" cy="29871"/>
          </a:xfrm>
          <a:custGeom>
            <a:rect b="b" l="l" r="r" t="t"/>
            <a:pathLst>
              <a:path extrusionOk="0" h="564" w="8083">
                <a:moveTo>
                  <a:pt x="0" y="1"/>
                </a:moveTo>
                <a:lnTo>
                  <a:pt x="0" y="563"/>
                </a:lnTo>
                <a:lnTo>
                  <a:pt x="8082" y="563"/>
                </a:lnTo>
                <a:lnTo>
                  <a:pt x="80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/>
          <p:nvPr/>
        </p:nvSpPr>
        <p:spPr>
          <a:xfrm>
            <a:off x="8632613" y="2523907"/>
            <a:ext cx="75883" cy="29871"/>
          </a:xfrm>
          <a:custGeom>
            <a:rect b="b" l="l" r="r" t="t"/>
            <a:pathLst>
              <a:path extrusionOk="0" h="564" w="1429">
                <a:moveTo>
                  <a:pt x="0" y="1"/>
                </a:moveTo>
                <a:lnTo>
                  <a:pt x="0" y="563"/>
                </a:lnTo>
                <a:lnTo>
                  <a:pt x="1428" y="563"/>
                </a:lnTo>
                <a:lnTo>
                  <a:pt x="14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8163809" y="2701403"/>
            <a:ext cx="1208746" cy="1541527"/>
          </a:xfrm>
          <a:custGeom>
            <a:rect b="b" l="l" r="r" t="t"/>
            <a:pathLst>
              <a:path extrusionOk="0" h="29106" w="55498">
                <a:moveTo>
                  <a:pt x="0" y="1"/>
                </a:moveTo>
                <a:lnTo>
                  <a:pt x="0" y="29106"/>
                </a:lnTo>
                <a:lnTo>
                  <a:pt x="55498" y="29106"/>
                </a:lnTo>
                <a:lnTo>
                  <a:pt x="554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>
            <a:off x="8163809" y="4039974"/>
            <a:ext cx="1208746" cy="202687"/>
          </a:xfrm>
          <a:custGeom>
            <a:rect b="b" l="l" r="r" t="t"/>
            <a:pathLst>
              <a:path extrusionOk="0" h="3827" w="55498">
                <a:moveTo>
                  <a:pt x="0" y="0"/>
                </a:moveTo>
                <a:lnTo>
                  <a:pt x="0" y="3827"/>
                </a:lnTo>
                <a:lnTo>
                  <a:pt x="55498" y="3827"/>
                </a:lnTo>
                <a:lnTo>
                  <a:pt x="55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/>
          <p:nvPr/>
        </p:nvSpPr>
        <p:spPr>
          <a:xfrm>
            <a:off x="8116430" y="2554250"/>
            <a:ext cx="1256096" cy="202740"/>
          </a:xfrm>
          <a:custGeom>
            <a:rect b="b" l="l" r="r" t="t"/>
            <a:pathLst>
              <a:path extrusionOk="0" h="3828" w="57672">
                <a:moveTo>
                  <a:pt x="1" y="0"/>
                </a:moveTo>
                <a:lnTo>
                  <a:pt x="1" y="3828"/>
                </a:lnTo>
                <a:lnTo>
                  <a:pt x="57671" y="3828"/>
                </a:lnTo>
                <a:lnTo>
                  <a:pt x="576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/>
          <p:nvPr/>
        </p:nvSpPr>
        <p:spPr>
          <a:xfrm>
            <a:off x="413700" y="319350"/>
            <a:ext cx="8316600" cy="4504800"/>
          </a:xfrm>
          <a:prstGeom prst="rect">
            <a:avLst/>
          </a:prstGeom>
          <a:solidFill>
            <a:srgbClr val="FFFFFF">
              <a:alpha val="8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1" type="subTitle"/>
          </p:nvPr>
        </p:nvSpPr>
        <p:spPr>
          <a:xfrm>
            <a:off x="1349523" y="2013515"/>
            <a:ext cx="19782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2" type="subTitle"/>
          </p:nvPr>
        </p:nvSpPr>
        <p:spPr>
          <a:xfrm>
            <a:off x="5816277" y="2012169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41"/>
          <p:cNvSpPr txBox="1"/>
          <p:nvPr>
            <p:ph idx="3" type="subTitle"/>
          </p:nvPr>
        </p:nvSpPr>
        <p:spPr>
          <a:xfrm>
            <a:off x="1349523" y="3431032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4" type="subTitle"/>
          </p:nvPr>
        </p:nvSpPr>
        <p:spPr>
          <a:xfrm>
            <a:off x="5816277" y="3428544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41"/>
          <p:cNvSpPr txBox="1"/>
          <p:nvPr>
            <p:ph idx="5" type="subTitle"/>
          </p:nvPr>
        </p:nvSpPr>
        <p:spPr>
          <a:xfrm>
            <a:off x="1349523" y="1675856"/>
            <a:ext cx="1978200" cy="4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41"/>
          <p:cNvSpPr txBox="1"/>
          <p:nvPr>
            <p:ph idx="6" type="subTitle"/>
          </p:nvPr>
        </p:nvSpPr>
        <p:spPr>
          <a:xfrm>
            <a:off x="1349523" y="3095532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" name="Google Shape;305;p41"/>
          <p:cNvSpPr txBox="1"/>
          <p:nvPr>
            <p:ph idx="7" type="subTitle"/>
          </p:nvPr>
        </p:nvSpPr>
        <p:spPr>
          <a:xfrm>
            <a:off x="5816273" y="167659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6" name="Google Shape;306;p41"/>
          <p:cNvSpPr txBox="1"/>
          <p:nvPr>
            <p:ph idx="8" type="subTitle"/>
          </p:nvPr>
        </p:nvSpPr>
        <p:spPr>
          <a:xfrm>
            <a:off x="5816273" y="309304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7" name="Google Shape;30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dk1"/>
                </a:solidFill>
              </a:defRPr>
            </a:lvl1pPr>
            <a:lvl2pPr lvl="1" rtl="0">
              <a:buNone/>
              <a:defRPr sz="1000">
                <a:solidFill>
                  <a:schemeClr val="dk1"/>
                </a:solidFill>
              </a:defRPr>
            </a:lvl2pPr>
            <a:lvl3pPr lvl="2" rtl="0">
              <a:buNone/>
              <a:defRPr sz="1000">
                <a:solidFill>
                  <a:schemeClr val="dk1"/>
                </a:solidFill>
              </a:defRPr>
            </a:lvl3pPr>
            <a:lvl4pPr lvl="3" rtl="0">
              <a:buNone/>
              <a:defRPr sz="1000">
                <a:solidFill>
                  <a:schemeClr val="dk1"/>
                </a:solidFill>
              </a:defRPr>
            </a:lvl4pPr>
            <a:lvl5pPr lvl="4" rtl="0">
              <a:buNone/>
              <a:defRPr sz="1000">
                <a:solidFill>
                  <a:schemeClr val="dk1"/>
                </a:solidFill>
              </a:defRPr>
            </a:lvl5pPr>
            <a:lvl6pPr lvl="5" rtl="0">
              <a:buNone/>
              <a:defRPr sz="1000">
                <a:solidFill>
                  <a:schemeClr val="dk1"/>
                </a:solidFill>
              </a:defRPr>
            </a:lvl6pPr>
            <a:lvl7pPr lvl="6" rtl="0">
              <a:buNone/>
              <a:defRPr sz="1000">
                <a:solidFill>
                  <a:schemeClr val="dk1"/>
                </a:solidFill>
              </a:defRPr>
            </a:lvl7pPr>
            <a:lvl8pPr lvl="7" rtl="0">
              <a:buNone/>
              <a:defRPr sz="1000">
                <a:solidFill>
                  <a:schemeClr val="dk1"/>
                </a:solidFill>
              </a:defRPr>
            </a:lvl8pPr>
            <a:lvl9pPr lvl="8" rtl="0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7" name="Google Shape;317;p4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9" name="Google Shape;319;p4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0" name="Google Shape;320;p4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1" name="Google Shape;321;p4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2" name="Google Shape;322;p4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3" name="Google Shape;323;p4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4" name="Google Shape;324;p44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5" name="Google Shape;325;p44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" name="Google Shape;326;p44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" name="Google Shape;327;p44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8" name="Google Shape;32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2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theme" Target="../theme/theme1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2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11.png"/><Relationship Id="rId9" Type="http://schemas.openxmlformats.org/officeDocument/2006/relationships/image" Target="../media/image16.png"/><Relationship Id="rId10" Type="http://schemas.openxmlformats.org/officeDocument/2006/relationships/image" Target="../media/image6.png"/><Relationship Id="rId11" Type="http://schemas.openxmlformats.org/officeDocument/2006/relationships/image" Target="../media/image27.png"/><Relationship Id="rId12" Type="http://schemas.openxmlformats.org/officeDocument/2006/relationships/image" Target="../media/image26.png"/><Relationship Id="rId13" Type="http://schemas.openxmlformats.org/officeDocument/2006/relationships/image" Target="../media/image5.jpg"/><Relationship Id="rId14" Type="http://schemas.openxmlformats.org/officeDocument/2006/relationships/image" Target="../media/image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5.jpg"/><Relationship Id="rId8" Type="http://schemas.openxmlformats.org/officeDocument/2006/relationships/image" Target="../media/image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2p-connect.github.io/specs/dist/g2p-mapper.html" TargetMode="External"/><Relationship Id="rId4" Type="http://schemas.openxmlformats.org/officeDocument/2006/relationships/hyperlink" Target="https://g2p-connect.github.io/specs/dist/g2p-mapper.html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hyperlink" Target="https://g2p-connect.github.io/specs/dist/g2p-mapper.html" TargetMode="External"/><Relationship Id="rId5" Type="http://schemas.openxmlformats.org/officeDocument/2006/relationships/image" Target="../media/image5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16.png"/><Relationship Id="rId9" Type="http://schemas.openxmlformats.org/officeDocument/2006/relationships/image" Target="../media/image32.png"/><Relationship Id="rId10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2P-Connect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6"/>
          <p:cNvPicPr preferRelativeResize="0"/>
          <p:nvPr/>
        </p:nvPicPr>
        <p:blipFill rotWithShape="1">
          <a:blip r:embed="rId3">
            <a:alphaModFix/>
          </a:blip>
          <a:srcRect b="0" l="17956" r="17956" t="0"/>
          <a:stretch/>
        </p:blipFill>
        <p:spPr>
          <a:xfrm>
            <a:off x="3574200" y="0"/>
            <a:ext cx="5569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/>
          <p:nvPr/>
        </p:nvSpPr>
        <p:spPr>
          <a:xfrm>
            <a:off x="3574200" y="0"/>
            <a:ext cx="3187500" cy="51435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616500" y="197388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Centre pour l'infrastructure publique numérique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400050" y="2273252"/>
            <a:ext cx="6667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>
                <a:solidFill>
                  <a:srgbClr val="FFFFFF"/>
                </a:solidFill>
                <a:highlight>
                  <a:schemeClr val="accent1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Cartographe d'adresses financières</a:t>
            </a:r>
            <a:r>
              <a:rPr i="0" lang="en-GB" sz="3300" u="none" cap="none" strike="noStrike">
                <a:solidFill>
                  <a:srgbClr val="FFFFFF"/>
                </a:solidFill>
                <a:highlight>
                  <a:srgbClr val="4C1130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pour les paiements G2P</a:t>
            </a:r>
            <a:endParaRPr sz="2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856012" y="4419837"/>
            <a:ext cx="309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Poppins SemiBold"/>
              <a:buNone/>
            </a:pPr>
            <a:r>
              <a:rPr lang="en-GB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Élément de construction DPI en focus</a:t>
            </a:r>
            <a:endParaRPr sz="500" u="none" cap="none" strike="noStrike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446100" y="4370625"/>
            <a:ext cx="328800" cy="3138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6" y="274075"/>
            <a:ext cx="443250" cy="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/>
          <p:nvPr/>
        </p:nvSpPr>
        <p:spPr>
          <a:xfrm>
            <a:off x="5476200" y="0"/>
            <a:ext cx="3667800" cy="5143500"/>
          </a:xfrm>
          <a:prstGeom prst="rect">
            <a:avLst/>
          </a:prstGeom>
          <a:solidFill>
            <a:srgbClr val="646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5"/>
          <p:cNvSpPr txBox="1"/>
          <p:nvPr>
            <p:ph type="title"/>
          </p:nvPr>
        </p:nvSpPr>
        <p:spPr>
          <a:xfrm>
            <a:off x="204300" y="2200750"/>
            <a:ext cx="52308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Pour le Gouvernement</a:t>
            </a:r>
            <a:r>
              <a:rPr b="1" lang="en-GB" sz="284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84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84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8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Programmes &amp; Dépts,</a:t>
            </a:r>
            <a:endParaRPr b="1" sz="284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Un Mappage :</a:t>
            </a:r>
            <a:endParaRPr b="1" sz="284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Évite de maintenir des informations financières sensibles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Évite de re-collecter des informations financières pour de nouveaux schémas/programmes</a:t>
            </a:r>
            <a:r>
              <a:rPr b="1" lang="en-GB" sz="1600">
                <a:solidFill>
                  <a:srgbClr val="4C1130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Évite de créer de nouveaux comptes ou de nouveaux processus KYC, et utilise les comptes existants des bénéficiaires</a:t>
            </a:r>
            <a:r>
              <a:rPr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Réduit les rebonds et les plaintes : Les clients peuvent changer de banque dans un même système sans avoir à mettre à jour avec chaque programme</a:t>
            </a: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Dynamise de nouveaux cas d'utilisation tels que les salaires, pensions et bourses utilisant la même infrastructure G2P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/>
            </a:r>
            <a:endParaRPr b="1" sz="33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33" name="Google Shape;5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899" y="1083547"/>
            <a:ext cx="2602426" cy="26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426" y="2647950"/>
            <a:ext cx="2391686" cy="201424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Google Shape;541;p56"/>
          <p:cNvCxnSpPr/>
          <p:nvPr/>
        </p:nvCxnSpPr>
        <p:spPr>
          <a:xfrm>
            <a:off x="-9450" y="1233650"/>
            <a:ext cx="9162900" cy="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42" name="Google Shape;542;p56"/>
          <p:cNvSpPr/>
          <p:nvPr/>
        </p:nvSpPr>
        <p:spPr>
          <a:xfrm>
            <a:off x="4572000" y="3176277"/>
            <a:ext cx="2286000" cy="1967100"/>
          </a:xfrm>
          <a:prstGeom prst="rect">
            <a:avLst/>
          </a:prstGeom>
          <a:solidFill>
            <a:srgbClr val="EEFFDD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0" y="3176277"/>
            <a:ext cx="2286000" cy="1967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4" name="Google Shape;544;p56"/>
          <p:cNvSpPr txBox="1"/>
          <p:nvPr/>
        </p:nvSpPr>
        <p:spPr>
          <a:xfrm>
            <a:off x="7091363" y="35766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Évolutivité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5" name="Google Shape;545;p56"/>
          <p:cNvSpPr txBox="1"/>
          <p:nvPr/>
        </p:nvSpPr>
        <p:spPr>
          <a:xfrm>
            <a:off x="4805363" y="35004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+1 Changement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6" name="Google Shape;546;p56"/>
          <p:cNvSpPr txBox="1"/>
          <p:nvPr/>
        </p:nvSpPr>
        <p:spPr>
          <a:xfrm>
            <a:off x="2519375" y="3500450"/>
            <a:ext cx="1891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Inclusif &amp;</a:t>
            </a:r>
            <a:endParaRPr sz="21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Centrique Utilisateur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233362" y="3500438"/>
            <a:ext cx="16668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Confidentialité &amp; Sécurité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8" name="Google Shape;548;p56"/>
          <p:cNvSpPr/>
          <p:nvPr/>
        </p:nvSpPr>
        <p:spPr>
          <a:xfrm>
            <a:off x="2286000" y="1224799"/>
            <a:ext cx="2286000" cy="196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9" name="Google Shape;549;p56"/>
          <p:cNvSpPr txBox="1"/>
          <p:nvPr/>
        </p:nvSpPr>
        <p:spPr>
          <a:xfrm>
            <a:off x="2489198" y="2180675"/>
            <a:ext cx="19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N'importe quelle banque, n'importe quel portefeuille, n'importe quel appareil, n'importe quel programme</a:t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2483250" y="1684750"/>
            <a:ext cx="19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Interopérabilité</a:t>
            </a: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b="0" i="0" sz="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1" name="Google Shape;551;p56"/>
          <p:cNvSpPr/>
          <p:nvPr/>
        </p:nvSpPr>
        <p:spPr>
          <a:xfrm>
            <a:off x="6858000" y="1224799"/>
            <a:ext cx="2286000" cy="1967100"/>
          </a:xfrm>
          <a:prstGeom prst="rect">
            <a:avLst/>
          </a:prstGeom>
          <a:solidFill>
            <a:srgbClr val="8CB2BA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2" name="Google Shape;552;p56"/>
          <p:cNvSpPr txBox="1"/>
          <p:nvPr/>
        </p:nvSpPr>
        <p:spPr>
          <a:xfrm>
            <a:off x="7059649" y="2180050"/>
            <a:ext cx="182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Les programmes adoptent l'utilisation de Mappage volontairement et de manière asynchrone en fonction de leur préparation</a:t>
            </a:r>
            <a:r>
              <a:rPr b="1" lang="en-GB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i="0" sz="500" u="none" cap="none" strike="noStrike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553" name="Google Shape;553;p56"/>
          <p:cNvSpPr txBox="1"/>
          <p:nvPr/>
        </p:nvSpPr>
        <p:spPr>
          <a:xfrm>
            <a:off x="7059648" y="1684750"/>
            <a:ext cx="19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Asynchrone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4" name="Google Shape;554;p56"/>
          <p:cNvSpPr txBox="1"/>
          <p:nvPr/>
        </p:nvSpPr>
        <p:spPr>
          <a:xfrm>
            <a:off x="4775188" y="2178163"/>
            <a:ext cx="166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Permet aux banques et au Mappage d'activer des interfaces diverses pour la mise à jour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5" name="Google Shape;555;p56"/>
          <p:cNvSpPr txBox="1"/>
          <p:nvPr/>
        </p:nvSpPr>
        <p:spPr>
          <a:xfrm>
            <a:off x="4782963" y="16847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Innovation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6" name="Google Shape;556;p56"/>
          <p:cNvSpPr txBox="1"/>
          <p:nvPr/>
        </p:nvSpPr>
        <p:spPr>
          <a:xfrm>
            <a:off x="203188" y="2141488"/>
            <a:ext cx="1666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4 champs de données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7" name="Google Shape;557;p56"/>
          <p:cNvSpPr txBox="1"/>
          <p:nvPr/>
        </p:nvSpPr>
        <p:spPr>
          <a:xfrm>
            <a:off x="232901" y="1684750"/>
            <a:ext cx="18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Minimalisme</a:t>
            </a:r>
            <a:endParaRPr b="0" i="0" sz="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754950" y="152400"/>
            <a:ext cx="74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Principes de Conception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233350" y="449025"/>
            <a:ext cx="6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BC12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Principes de Conception : Mappage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560" name="Google Shape;560;p56"/>
          <p:cNvCxnSpPr/>
          <p:nvPr/>
        </p:nvCxnSpPr>
        <p:spPr>
          <a:xfrm>
            <a:off x="232900" y="12336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p56"/>
          <p:cNvSpPr txBox="1"/>
          <p:nvPr/>
        </p:nvSpPr>
        <p:spPr>
          <a:xfrm>
            <a:off x="7059650" y="4085050"/>
            <a:ext cx="18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Types futurs de comptes ou modes d'authentification habilités</a:t>
            </a:r>
            <a:endParaRPr sz="10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i="1" lang="en-GB" sz="9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(Banque ; portefeuilles mobiles, crypto, etc ; authentification PIN, reconnaissance faciale ; authentification mobile, etc.)</a:t>
            </a:r>
            <a:endParaRPr b="0" i="1" sz="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2" name="Google Shape;562;p56"/>
          <p:cNvSpPr txBox="1"/>
          <p:nvPr/>
        </p:nvSpPr>
        <p:spPr>
          <a:xfrm>
            <a:off x="233348" y="4252100"/>
            <a:ext cx="19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Informations financières sensibles fournies à des bases de données minimales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3" name="Google Shape;563;p56"/>
          <p:cNvSpPr txBox="1"/>
          <p:nvPr/>
        </p:nvSpPr>
        <p:spPr>
          <a:xfrm>
            <a:off x="2519348" y="4252100"/>
            <a:ext cx="197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Disponible en ligne/hors ligne</a:t>
            </a:r>
            <a:r>
              <a:rPr b="1" lang="en-GB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Mettez à jour les infos de manière flexible et une seule fois avec la banque ou directement avec le mappage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4" name="Google Shape;564;p56"/>
          <p:cNvSpPr txBox="1"/>
          <p:nvPr/>
        </p:nvSpPr>
        <p:spPr>
          <a:xfrm>
            <a:off x="4805348" y="4023500"/>
            <a:ext cx="197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Faites un changement minimal aux programmes existants (collecter un identifiant plutôt que des informations financières) au lieu de réinventer tout leur processus</a:t>
            </a:r>
            <a:r>
              <a:rPr i="1"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/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65" name="Google Shape;5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7"/>
          <p:cNvSpPr txBox="1"/>
          <p:nvPr/>
        </p:nvSpPr>
        <p:spPr>
          <a:xfrm>
            <a:off x="476250" y="4893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Un Mappage devrait offrir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des APIs simples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73" name="Google Shape;573;p57"/>
          <p:cNvSpPr/>
          <p:nvPr/>
        </p:nvSpPr>
        <p:spPr>
          <a:xfrm>
            <a:off x="7114450" y="2930750"/>
            <a:ext cx="11841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Résoudre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4" name="Google Shape;574;p57"/>
          <p:cNvSpPr/>
          <p:nvPr/>
        </p:nvSpPr>
        <p:spPr>
          <a:xfrm>
            <a:off x="4503288" y="2975700"/>
            <a:ext cx="12633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Lier/Délier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APIs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5" name="Google Shape;575;p57"/>
          <p:cNvSpPr/>
          <p:nvPr/>
        </p:nvSpPr>
        <p:spPr>
          <a:xfrm>
            <a:off x="2234238" y="2975700"/>
            <a:ext cx="11841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 de Vérification de Statut</a:t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6" name="Google Shape;576;p57"/>
          <p:cNvSpPr txBox="1"/>
          <p:nvPr/>
        </p:nvSpPr>
        <p:spPr>
          <a:xfrm>
            <a:off x="4253750" y="3715250"/>
            <a:ext cx="173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« Veuillez ajouter/enlever cette adresse financière pour ce numéro d'ID »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7" name="Google Shape;577;p57"/>
          <p:cNvSpPr txBox="1"/>
          <p:nvPr/>
        </p:nvSpPr>
        <p:spPr>
          <a:xfrm>
            <a:off x="2053050" y="3715250"/>
            <a:ext cx="183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« Existe-t-il une adresse financière/ numéro de compte pour ce numéro d'ID ? »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8" name="Google Shape;578;p57"/>
          <p:cNvSpPr txBox="1"/>
          <p:nvPr/>
        </p:nvSpPr>
        <p:spPr>
          <a:xfrm>
            <a:off x="6845675" y="3715250"/>
            <a:ext cx="207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« Quelle est l'adresse financière/numéro de compte pour ce numéro d'ID ? »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79" name="Google Shape;579;p57"/>
          <p:cNvCxnSpPr>
            <a:stCxn id="580" idx="2"/>
            <a:endCxn id="575" idx="0"/>
          </p:cNvCxnSpPr>
          <p:nvPr/>
        </p:nvCxnSpPr>
        <p:spPr>
          <a:xfrm flipH="1">
            <a:off x="2826288" y="2097300"/>
            <a:ext cx="230880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57"/>
          <p:cNvCxnSpPr>
            <a:stCxn id="580" idx="2"/>
            <a:endCxn id="573" idx="0"/>
          </p:cNvCxnSpPr>
          <p:nvPr/>
        </p:nvCxnSpPr>
        <p:spPr>
          <a:xfrm>
            <a:off x="5134900" y="2097350"/>
            <a:ext cx="2571600" cy="833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57"/>
          <p:cNvCxnSpPr>
            <a:stCxn id="580" idx="2"/>
            <a:endCxn id="574" idx="0"/>
          </p:cNvCxnSpPr>
          <p:nvPr/>
        </p:nvCxnSpPr>
        <p:spPr>
          <a:xfrm>
            <a:off x="5134938" y="2097300"/>
            <a:ext cx="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83" name="Google Shape;583;p57"/>
          <p:cNvSpPr/>
          <p:nvPr/>
        </p:nvSpPr>
        <p:spPr>
          <a:xfrm>
            <a:off x="4268400" y="609589"/>
            <a:ext cx="1733100" cy="16545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7"/>
          <p:cNvSpPr txBox="1"/>
          <p:nvPr/>
        </p:nvSpPr>
        <p:spPr>
          <a:xfrm>
            <a:off x="4378180" y="1222787"/>
            <a:ext cx="110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Financier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Adresse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Mappage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85" name="Google Shape;5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/>
          <p:nvPr/>
        </p:nvSpPr>
        <p:spPr>
          <a:xfrm>
            <a:off x="815475" y="3411200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Ministère du Gouvernement a</a:t>
            </a:r>
            <a:r>
              <a:rPr b="1"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Outfit"/>
                <a:ea typeface="Outfit"/>
                <a:cs typeface="Outfit"/>
                <a:sym typeface="Outfit"/>
              </a:rPr>
              <a:t>n Programmes</a:t>
            </a:r>
            <a:r>
              <a:rPr b="1" i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i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3" name="Google Shape;593;p58"/>
          <p:cNvSpPr/>
          <p:nvPr/>
        </p:nvSpPr>
        <p:spPr>
          <a:xfrm>
            <a:off x="815475" y="1477088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Numéro de Compte Bancaire du Ministère du Gouvernement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94" name="Google Shape;594;p58"/>
          <p:cNvCxnSpPr>
            <a:endCxn id="595" idx="1"/>
          </p:cNvCxnSpPr>
          <p:nvPr/>
        </p:nvCxnSpPr>
        <p:spPr>
          <a:xfrm flipH="1" rot="10800000">
            <a:off x="2096800" y="2713977"/>
            <a:ext cx="1212300" cy="103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</p:spPr>
      </p:cxnSp>
      <p:pic>
        <p:nvPicPr>
          <p:cNvPr id="596" name="Google Shape;5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50" y="2819375"/>
            <a:ext cx="801900" cy="5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8"/>
          <p:cNvSpPr/>
          <p:nvPr/>
        </p:nvSpPr>
        <p:spPr>
          <a:xfrm>
            <a:off x="3541875" y="1627100"/>
            <a:ext cx="982500" cy="364500"/>
          </a:xfrm>
          <a:prstGeom prst="flowChartAlternateProcess">
            <a:avLst/>
          </a:prstGeom>
          <a:solidFill>
            <a:srgbClr val="6464D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98" name="Google Shape;598;p58"/>
          <p:cNvCxnSpPr/>
          <p:nvPr/>
        </p:nvCxnSpPr>
        <p:spPr>
          <a:xfrm flipH="1" rot="10800000">
            <a:off x="4297900" y="3524425"/>
            <a:ext cx="1536600" cy="42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599" name="Google Shape;5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775" y="3535775"/>
            <a:ext cx="364500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8"/>
          <p:cNvSpPr txBox="1"/>
          <p:nvPr/>
        </p:nvSpPr>
        <p:spPr>
          <a:xfrm>
            <a:off x="4800750" y="3505775"/>
            <a:ext cx="5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1" name="Google Shape;601;p58"/>
          <p:cNvCxnSpPr>
            <a:stCxn id="602" idx="1"/>
            <a:endCxn id="603" idx="3"/>
          </p:cNvCxnSpPr>
          <p:nvPr/>
        </p:nvCxnSpPr>
        <p:spPr>
          <a:xfrm rot="10800000">
            <a:off x="2092375" y="3753013"/>
            <a:ext cx="1522200" cy="393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04" name="Google Shape;6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625" y="3819975"/>
            <a:ext cx="364500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8"/>
          <p:cNvSpPr txBox="1"/>
          <p:nvPr/>
        </p:nvSpPr>
        <p:spPr>
          <a:xfrm>
            <a:off x="2711600" y="3789975"/>
            <a:ext cx="5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6" name="Google Shape;606;p58"/>
          <p:cNvGrpSpPr/>
          <p:nvPr/>
        </p:nvGrpSpPr>
        <p:grpSpPr>
          <a:xfrm>
            <a:off x="4134327" y="1136213"/>
            <a:ext cx="857100" cy="439730"/>
            <a:chOff x="6589777" y="279488"/>
            <a:chExt cx="857100" cy="439730"/>
          </a:xfrm>
        </p:grpSpPr>
        <p:pic>
          <p:nvPicPr>
            <p:cNvPr id="607" name="Google Shape;60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350" y="329150"/>
              <a:ext cx="683425" cy="390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58"/>
            <p:cNvSpPr txBox="1"/>
            <p:nvPr/>
          </p:nvSpPr>
          <p:spPr>
            <a:xfrm>
              <a:off x="6589777" y="279488"/>
              <a:ext cx="85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Account Info 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(Resolve API)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09" name="Google Shape;609;p58"/>
          <p:cNvSpPr/>
          <p:nvPr/>
        </p:nvSpPr>
        <p:spPr>
          <a:xfrm>
            <a:off x="3426450" y="410300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Paiement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Interrupteur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0" name="Google Shape;610;p58"/>
          <p:cNvSpPr/>
          <p:nvPr/>
        </p:nvSpPr>
        <p:spPr>
          <a:xfrm>
            <a:off x="5834500" y="3411325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Bénéficiaire Magasin de Valeur</a:t>
            </a:r>
            <a:endParaRPr b="1" sz="11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Compte</a:t>
            </a:r>
            <a:endParaRPr b="1" sz="11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11" name="Google Shape;611;p58"/>
          <p:cNvCxnSpPr>
            <a:stCxn id="612" idx="3"/>
            <a:endCxn id="609" idx="1"/>
          </p:cNvCxnSpPr>
          <p:nvPr/>
        </p:nvCxnSpPr>
        <p:spPr>
          <a:xfrm flipH="1" rot="10800000">
            <a:off x="2092350" y="752000"/>
            <a:ext cx="1334100" cy="106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613" name="Google Shape;613;p58"/>
          <p:cNvSpPr/>
          <p:nvPr/>
        </p:nvSpPr>
        <p:spPr>
          <a:xfrm>
            <a:off x="3599700" y="1627100"/>
            <a:ext cx="8571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Mappage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4" name="Google Shape;614;p58"/>
          <p:cNvGrpSpPr/>
          <p:nvPr/>
        </p:nvGrpSpPr>
        <p:grpSpPr>
          <a:xfrm>
            <a:off x="3309100" y="1913300"/>
            <a:ext cx="1411827" cy="900727"/>
            <a:chOff x="5756813" y="632688"/>
            <a:chExt cx="1411827" cy="900727"/>
          </a:xfrm>
        </p:grpSpPr>
        <p:sp>
          <p:nvSpPr>
            <p:cNvPr id="615" name="Google Shape;615;p58"/>
            <p:cNvSpPr/>
            <p:nvPr/>
          </p:nvSpPr>
          <p:spPr>
            <a:xfrm>
              <a:off x="5756813" y="632688"/>
              <a:ext cx="611100" cy="300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Identifier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Number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6367855" y="632688"/>
              <a:ext cx="800700" cy="300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Bank/Mobile Wallet a/c #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5756813" y="93287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2222222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6367940" y="93287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789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5756813" y="113309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33333333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6367940" y="113309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456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5756813" y="133331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4444444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6367940" y="133331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123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22" name="Google Shape;622;p58"/>
          <p:cNvCxnSpPr>
            <a:stCxn id="609" idx="3"/>
            <a:endCxn id="610" idx="0"/>
          </p:cNvCxnSpPr>
          <p:nvPr/>
        </p:nvCxnSpPr>
        <p:spPr>
          <a:xfrm>
            <a:off x="4703250" y="752000"/>
            <a:ext cx="1769700" cy="2659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02" name="Google Shape;60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4575" y="3258924"/>
            <a:ext cx="683425" cy="1775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58"/>
          <p:cNvCxnSpPr/>
          <p:nvPr/>
        </p:nvCxnSpPr>
        <p:spPr>
          <a:xfrm>
            <a:off x="3993679" y="1100140"/>
            <a:ext cx="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58"/>
          <p:cNvCxnSpPr/>
          <p:nvPr/>
        </p:nvCxnSpPr>
        <p:spPr>
          <a:xfrm rot="10800000">
            <a:off x="4064850" y="1094970"/>
            <a:ext cx="0" cy="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5" name="Google Shape;62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9625" y="1414625"/>
            <a:ext cx="461700" cy="461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58"/>
          <p:cNvCxnSpPr>
            <a:stCxn id="602" idx="0"/>
          </p:cNvCxnSpPr>
          <p:nvPr/>
        </p:nvCxnSpPr>
        <p:spPr>
          <a:xfrm rot="-5400000">
            <a:off x="3770438" y="3072474"/>
            <a:ext cx="3723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27" name="Google Shape;627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2075" y="3708038"/>
            <a:ext cx="588375" cy="5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2075" y="3102525"/>
            <a:ext cx="531000" cy="5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200" y="3505775"/>
            <a:ext cx="811075" cy="8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2443" y="3898874"/>
            <a:ext cx="422682" cy="4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34000" y="71075"/>
            <a:ext cx="461700" cy="461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32" name="Google Shape;632;p58"/>
          <p:cNvCxnSpPr/>
          <p:nvPr/>
        </p:nvCxnSpPr>
        <p:spPr>
          <a:xfrm rot="10800000">
            <a:off x="4717627" y="2490957"/>
            <a:ext cx="1572300" cy="920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633" name="Google Shape;633;p58"/>
          <p:cNvCxnSpPr/>
          <p:nvPr/>
        </p:nvCxnSpPr>
        <p:spPr>
          <a:xfrm flipH="1" rot="10800000">
            <a:off x="4297900" y="3905425"/>
            <a:ext cx="1536600" cy="42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634" name="Google Shape;634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200" y="1476012"/>
            <a:ext cx="588375" cy="58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58"/>
          <p:cNvCxnSpPr>
            <a:stCxn id="603" idx="0"/>
            <a:endCxn id="612" idx="2"/>
          </p:cNvCxnSpPr>
          <p:nvPr/>
        </p:nvCxnSpPr>
        <p:spPr>
          <a:xfrm rot="10800000">
            <a:off x="1453875" y="2160500"/>
            <a:ext cx="0" cy="12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36" name="Google Shape;636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1125" y="2497201"/>
            <a:ext cx="588375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8"/>
          <p:cNvSpPr txBox="1"/>
          <p:nvPr/>
        </p:nvSpPr>
        <p:spPr>
          <a:xfrm>
            <a:off x="1141125" y="2485663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 et Montant</a:t>
            </a: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8" name="Google Shape;638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35825" y="996976"/>
            <a:ext cx="588375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8"/>
          <p:cNvSpPr txBox="1"/>
          <p:nvPr/>
        </p:nvSpPr>
        <p:spPr>
          <a:xfrm>
            <a:off x="2435825" y="98543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 et Montant</a:t>
            </a: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58"/>
          <p:cNvSpPr/>
          <p:nvPr/>
        </p:nvSpPr>
        <p:spPr>
          <a:xfrm>
            <a:off x="6663175" y="0"/>
            <a:ext cx="24951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/>
        </p:nvSpPr>
        <p:spPr>
          <a:xfrm>
            <a:off x="2341950" y="2761213"/>
            <a:ext cx="80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Vérifier la liaison de l'ID avec le compte</a:t>
            </a:r>
            <a:r>
              <a:rPr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(API de Statut)</a:t>
            </a:r>
            <a:endParaRPr i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2" name="Google Shape;642;p58"/>
          <p:cNvGrpSpPr/>
          <p:nvPr/>
        </p:nvGrpSpPr>
        <p:grpSpPr>
          <a:xfrm>
            <a:off x="4724550" y="3716125"/>
            <a:ext cx="224100" cy="292500"/>
            <a:chOff x="4815175" y="4243325"/>
            <a:chExt cx="224100" cy="292500"/>
          </a:xfrm>
        </p:grpSpPr>
        <p:sp>
          <p:nvSpPr>
            <p:cNvPr id="643" name="Google Shape;643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5" name="Google Shape;645;p58"/>
          <p:cNvGrpSpPr/>
          <p:nvPr/>
        </p:nvGrpSpPr>
        <p:grpSpPr>
          <a:xfrm>
            <a:off x="4031500" y="3145075"/>
            <a:ext cx="224100" cy="292500"/>
            <a:chOff x="4815175" y="4243325"/>
            <a:chExt cx="224100" cy="292500"/>
          </a:xfrm>
        </p:grpSpPr>
        <p:sp>
          <p:nvSpPr>
            <p:cNvPr id="646" name="Google Shape;646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8" name="Google Shape;648;p58"/>
          <p:cNvGrpSpPr/>
          <p:nvPr/>
        </p:nvGrpSpPr>
        <p:grpSpPr>
          <a:xfrm>
            <a:off x="5107650" y="3004975"/>
            <a:ext cx="224100" cy="292500"/>
            <a:chOff x="4815175" y="4243325"/>
            <a:chExt cx="224100" cy="292500"/>
          </a:xfrm>
        </p:grpSpPr>
        <p:sp>
          <p:nvSpPr>
            <p:cNvPr id="649" name="Google Shape;649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1" name="Google Shape;651;p58"/>
          <p:cNvGrpSpPr/>
          <p:nvPr/>
        </p:nvGrpSpPr>
        <p:grpSpPr>
          <a:xfrm>
            <a:off x="2661325" y="4024350"/>
            <a:ext cx="224100" cy="292500"/>
            <a:chOff x="4815175" y="4243325"/>
            <a:chExt cx="224100" cy="292500"/>
          </a:xfrm>
        </p:grpSpPr>
        <p:sp>
          <p:nvSpPr>
            <p:cNvPr id="652" name="Google Shape;652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4" name="Google Shape;654;p58"/>
          <p:cNvGrpSpPr/>
          <p:nvPr/>
        </p:nvGrpSpPr>
        <p:grpSpPr>
          <a:xfrm>
            <a:off x="2285875" y="3221775"/>
            <a:ext cx="224100" cy="292500"/>
            <a:chOff x="4815175" y="4243325"/>
            <a:chExt cx="224100" cy="292500"/>
          </a:xfrm>
        </p:grpSpPr>
        <p:sp>
          <p:nvSpPr>
            <p:cNvPr id="655" name="Google Shape;655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7" name="Google Shape;657;p58"/>
          <p:cNvGrpSpPr/>
          <p:nvPr/>
        </p:nvGrpSpPr>
        <p:grpSpPr>
          <a:xfrm>
            <a:off x="1051725" y="2953513"/>
            <a:ext cx="224100" cy="292500"/>
            <a:chOff x="4815175" y="4243325"/>
            <a:chExt cx="224100" cy="292500"/>
          </a:xfrm>
        </p:grpSpPr>
        <p:sp>
          <p:nvSpPr>
            <p:cNvPr id="658" name="Google Shape;658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0" name="Google Shape;660;p58"/>
          <p:cNvGrpSpPr/>
          <p:nvPr/>
        </p:nvGrpSpPr>
        <p:grpSpPr>
          <a:xfrm>
            <a:off x="2348550" y="1412900"/>
            <a:ext cx="224100" cy="292500"/>
            <a:chOff x="4815175" y="4243325"/>
            <a:chExt cx="224100" cy="292500"/>
          </a:xfrm>
        </p:grpSpPr>
        <p:sp>
          <p:nvSpPr>
            <p:cNvPr id="661" name="Google Shape;661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3" name="Google Shape;663;p58"/>
          <p:cNvGrpSpPr/>
          <p:nvPr/>
        </p:nvGrpSpPr>
        <p:grpSpPr>
          <a:xfrm>
            <a:off x="4064850" y="1412900"/>
            <a:ext cx="224100" cy="292500"/>
            <a:chOff x="4815175" y="4243325"/>
            <a:chExt cx="224100" cy="292500"/>
          </a:xfrm>
        </p:grpSpPr>
        <p:sp>
          <p:nvSpPr>
            <p:cNvPr id="664" name="Google Shape;664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6" name="Google Shape;666;p58"/>
          <p:cNvGrpSpPr/>
          <p:nvPr/>
        </p:nvGrpSpPr>
        <p:grpSpPr>
          <a:xfrm>
            <a:off x="6051350" y="1336700"/>
            <a:ext cx="224100" cy="292500"/>
            <a:chOff x="4815175" y="4243325"/>
            <a:chExt cx="224100" cy="292500"/>
          </a:xfrm>
        </p:grpSpPr>
        <p:sp>
          <p:nvSpPr>
            <p:cNvPr id="667" name="Google Shape;667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9" name="Google Shape;669;p58"/>
          <p:cNvGrpSpPr/>
          <p:nvPr/>
        </p:nvGrpSpPr>
        <p:grpSpPr>
          <a:xfrm>
            <a:off x="5260050" y="3843175"/>
            <a:ext cx="224100" cy="292500"/>
            <a:chOff x="4815175" y="4243325"/>
            <a:chExt cx="224100" cy="292500"/>
          </a:xfrm>
        </p:grpSpPr>
        <p:sp>
          <p:nvSpPr>
            <p:cNvPr id="670" name="Google Shape;670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2" name="Google Shape;672;p58"/>
          <p:cNvSpPr txBox="1"/>
          <p:nvPr/>
        </p:nvSpPr>
        <p:spPr>
          <a:xfrm>
            <a:off x="5331750" y="4771200"/>
            <a:ext cx="375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Outfit"/>
                <a:ea typeface="Outfit"/>
                <a:cs typeface="Outfit"/>
                <a:sym typeface="Outfit"/>
              </a:rPr>
              <a:t>*Remarque : L'utilisation de normes ouvertes supplémentaires pour les entrées-sorties en espèces peut permettre au bénéficiaire de retirer des espèces en utilisant n'importe quel agent/n'importe quel dispositif micro-ATM</a:t>
            </a:r>
            <a:r>
              <a:rPr b="1" lang="en-GB" sz="800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800">
                <a:latin typeface="Outfit"/>
                <a:ea typeface="Outfit"/>
                <a:cs typeface="Outfit"/>
                <a:sym typeface="Outfit"/>
              </a:rPr>
              <a:t/>
            </a:r>
            <a:endParaRPr sz="8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73" name="Google Shape;673;p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5" name="Google Shape;6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125" y="2755000"/>
            <a:ext cx="683425" cy="390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6" name="Google Shape;676;p58"/>
          <p:cNvGrpSpPr/>
          <p:nvPr/>
        </p:nvGrpSpPr>
        <p:grpSpPr>
          <a:xfrm>
            <a:off x="4076438" y="2825387"/>
            <a:ext cx="751200" cy="554100"/>
            <a:chOff x="6591463" y="247137"/>
            <a:chExt cx="751200" cy="554100"/>
          </a:xfrm>
        </p:grpSpPr>
        <p:pic>
          <p:nvPicPr>
            <p:cNvPr id="677" name="Google Shape;6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350" y="329150"/>
              <a:ext cx="683425" cy="390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58"/>
            <p:cNvSpPr txBox="1"/>
            <p:nvPr/>
          </p:nvSpPr>
          <p:spPr>
            <a:xfrm>
              <a:off x="6591463" y="247137"/>
              <a:ext cx="751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Account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Preference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Link API</a:t>
              </a:r>
              <a:endParaRPr i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9" name="Google Shape;679;p58"/>
          <p:cNvGrpSpPr/>
          <p:nvPr/>
        </p:nvGrpSpPr>
        <p:grpSpPr>
          <a:xfrm>
            <a:off x="4031500" y="3145075"/>
            <a:ext cx="224100" cy="292500"/>
            <a:chOff x="4815175" y="4243325"/>
            <a:chExt cx="224100" cy="292500"/>
          </a:xfrm>
        </p:grpSpPr>
        <p:sp>
          <p:nvSpPr>
            <p:cNvPr id="680" name="Google Shape;680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2" name="Google Shape;682;p58"/>
          <p:cNvGrpSpPr/>
          <p:nvPr/>
        </p:nvGrpSpPr>
        <p:grpSpPr>
          <a:xfrm>
            <a:off x="5107650" y="3004975"/>
            <a:ext cx="224100" cy="292500"/>
            <a:chOff x="4815175" y="4243325"/>
            <a:chExt cx="224100" cy="292500"/>
          </a:xfrm>
        </p:grpSpPr>
        <p:sp>
          <p:nvSpPr>
            <p:cNvPr id="683" name="Google Shape;683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5" name="Google Shape;685;p58"/>
          <p:cNvSpPr txBox="1"/>
          <p:nvPr/>
        </p:nvSpPr>
        <p:spPr>
          <a:xfrm>
            <a:off x="5143225" y="2674100"/>
            <a:ext cx="7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Compte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Préférence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Lien API</a:t>
            </a:r>
            <a:endParaRPr i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58"/>
          <p:cNvSpPr txBox="1"/>
          <p:nvPr/>
        </p:nvSpPr>
        <p:spPr>
          <a:xfrm>
            <a:off x="6815575" y="376175"/>
            <a:ext cx="24009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Mapper d'adresse financière en pratique</a:t>
            </a:r>
            <a:r>
              <a:rPr b="1" lang="en-GB" sz="26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87" name="Google Shape;687;p5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"/>
          <p:cNvSpPr/>
          <p:nvPr/>
        </p:nvSpPr>
        <p:spPr>
          <a:xfrm>
            <a:off x="8450" y="270700"/>
            <a:ext cx="3527700" cy="175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93" name="Google Shape;693;p59"/>
          <p:cNvCxnSpPr/>
          <p:nvPr/>
        </p:nvCxnSpPr>
        <p:spPr>
          <a:xfrm rot="10800000">
            <a:off x="6254475" y="20081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94" name="Google Shape;6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125" y="2389675"/>
            <a:ext cx="930300" cy="40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p59"/>
          <p:cNvCxnSpPr>
            <a:stCxn id="696" idx="1"/>
          </p:cNvCxnSpPr>
          <p:nvPr/>
        </p:nvCxnSpPr>
        <p:spPr>
          <a:xfrm rot="10800000">
            <a:off x="3357950" y="4101013"/>
            <a:ext cx="25638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97" name="Google Shape;6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350" y="3902700"/>
            <a:ext cx="86295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9"/>
          <p:cNvSpPr txBox="1"/>
          <p:nvPr/>
        </p:nvSpPr>
        <p:spPr>
          <a:xfrm>
            <a:off x="5713125" y="2346350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Détails d'éligibilité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699" name="Google Shape;699;p59"/>
          <p:cNvGrpSpPr/>
          <p:nvPr/>
        </p:nvGrpSpPr>
        <p:grpSpPr>
          <a:xfrm>
            <a:off x="4232446" y="1141099"/>
            <a:ext cx="1091294" cy="831194"/>
            <a:chOff x="5768200" y="863030"/>
            <a:chExt cx="2411700" cy="2440381"/>
          </a:xfrm>
        </p:grpSpPr>
        <p:sp>
          <p:nvSpPr>
            <p:cNvPr id="700" name="Google Shape;700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6" name="Google Shape;6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750" y="3213024"/>
            <a:ext cx="683425" cy="17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9"/>
          <p:cNvSpPr/>
          <p:nvPr/>
        </p:nvSpPr>
        <p:spPr>
          <a:xfrm>
            <a:off x="4215900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Programme gouvernemental 1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3" name="Google Shape;703;p59"/>
          <p:cNvSpPr/>
          <p:nvPr/>
        </p:nvSpPr>
        <p:spPr>
          <a:xfrm>
            <a:off x="5671413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Programme gouvernemental 2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4" name="Google Shape;704;p59"/>
          <p:cNvSpPr/>
          <p:nvPr/>
        </p:nvSpPr>
        <p:spPr>
          <a:xfrm>
            <a:off x="7126938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Programme gouvernemental n</a:t>
            </a:r>
            <a:r>
              <a:rPr i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705" name="Google Shape;705;p59"/>
          <p:cNvGrpSpPr/>
          <p:nvPr/>
        </p:nvGrpSpPr>
        <p:grpSpPr>
          <a:xfrm>
            <a:off x="5680248" y="1141099"/>
            <a:ext cx="1091294" cy="831194"/>
            <a:chOff x="5768200" y="863030"/>
            <a:chExt cx="2411700" cy="2440381"/>
          </a:xfrm>
        </p:grpSpPr>
        <p:sp>
          <p:nvSpPr>
            <p:cNvPr id="706" name="Google Shape;706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59"/>
          <p:cNvGrpSpPr/>
          <p:nvPr/>
        </p:nvGrpSpPr>
        <p:grpSpPr>
          <a:xfrm>
            <a:off x="7204251" y="1141099"/>
            <a:ext cx="1091294" cy="831194"/>
            <a:chOff x="5768200" y="863030"/>
            <a:chExt cx="2411700" cy="2440381"/>
          </a:xfrm>
        </p:grpSpPr>
        <p:sp>
          <p:nvSpPr>
            <p:cNvPr id="709" name="Google Shape;709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1" name="Google Shape;711;p59"/>
          <p:cNvCxnSpPr>
            <a:stCxn id="712" idx="3"/>
            <a:endCxn id="696" idx="1"/>
          </p:cNvCxnSpPr>
          <p:nvPr/>
        </p:nvCxnSpPr>
        <p:spPr>
          <a:xfrm flipH="1" rot="-5400000">
            <a:off x="4322150" y="2501413"/>
            <a:ext cx="1996800" cy="12024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713" name="Google Shape;713;p59"/>
          <p:cNvCxnSpPr>
            <a:stCxn id="714" idx="3"/>
            <a:endCxn id="696" idx="3"/>
          </p:cNvCxnSpPr>
          <p:nvPr/>
        </p:nvCxnSpPr>
        <p:spPr>
          <a:xfrm rot="5400000">
            <a:off x="6149775" y="2559613"/>
            <a:ext cx="1996800" cy="10860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715" name="Google Shape;7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325" y="2725800"/>
            <a:ext cx="9303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9"/>
          <p:cNvSpPr txBox="1"/>
          <p:nvPr/>
        </p:nvSpPr>
        <p:spPr>
          <a:xfrm>
            <a:off x="4265325" y="269118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Détails d'éligibilité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17" name="Google Shape;7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25" y="2649600"/>
            <a:ext cx="9303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/>
        </p:nvSpPr>
        <p:spPr>
          <a:xfrm>
            <a:off x="7313325" y="261498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Détails d'éligibilité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9" name="Google Shape;719;p59"/>
          <p:cNvSpPr txBox="1"/>
          <p:nvPr/>
        </p:nvSpPr>
        <p:spPr>
          <a:xfrm>
            <a:off x="433950" y="455125"/>
            <a:ext cx="3153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Au niveau de l'écosystème, cela empêche la duplication</a:t>
            </a:r>
            <a:endParaRPr b="0" i="0" sz="2600" u="none" cap="none" strike="noStrike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720" name="Google Shape;72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3725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300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9013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3" name="Google Shape;723;p59"/>
          <p:cNvGrpSpPr/>
          <p:nvPr/>
        </p:nvGrpSpPr>
        <p:grpSpPr>
          <a:xfrm>
            <a:off x="2121746" y="3685424"/>
            <a:ext cx="1091294" cy="831194"/>
            <a:chOff x="5768200" y="863030"/>
            <a:chExt cx="2411700" cy="2440381"/>
          </a:xfrm>
        </p:grpSpPr>
        <p:sp>
          <p:nvSpPr>
            <p:cNvPr id="724" name="Google Shape;724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59"/>
          <p:cNvSpPr/>
          <p:nvPr/>
        </p:nvSpPr>
        <p:spPr>
          <a:xfrm>
            <a:off x="2075350" y="2965525"/>
            <a:ext cx="1184100" cy="6339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Mapper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3586350" y="3854700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Détails financiers</a:t>
            </a: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0" name="Google Shape;73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0"/>
          <p:cNvSpPr/>
          <p:nvPr/>
        </p:nvSpPr>
        <p:spPr>
          <a:xfrm>
            <a:off x="0" y="0"/>
            <a:ext cx="2949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0"/>
          <p:cNvSpPr txBox="1"/>
          <p:nvPr/>
        </p:nvSpPr>
        <p:spPr>
          <a:xfrm>
            <a:off x="476250" y="4893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Mapper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Conditions préalables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37" name="Google Shape;737;p60"/>
          <p:cNvCxnSpPr/>
          <p:nvPr/>
        </p:nvCxnSpPr>
        <p:spPr>
          <a:xfrm>
            <a:off x="1085850" y="16058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8" name="Google Shape;738;p60"/>
          <p:cNvSpPr/>
          <p:nvPr/>
        </p:nvSpPr>
        <p:spPr>
          <a:xfrm>
            <a:off x="4101400" y="2068525"/>
            <a:ext cx="14388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Vérifiable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Identifiant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9" name="Google Shape;739;p60"/>
          <p:cNvSpPr txBox="1"/>
          <p:nvPr/>
        </p:nvSpPr>
        <p:spPr>
          <a:xfrm>
            <a:off x="4005625" y="2853025"/>
            <a:ext cx="2072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Un ou plusieurs systèmes ID/ identifiants ayant la capacité d'authentifier l'individu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(via mot de passe à usage unique mobile,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QR codes hors ligne,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authentification faciale, empreinte digitale/iris, etc)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0" name="Google Shape;740;p60"/>
          <p:cNvSpPr/>
          <p:nvPr/>
        </p:nvSpPr>
        <p:spPr>
          <a:xfrm>
            <a:off x="6676350" y="2068525"/>
            <a:ext cx="14388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Paiement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Système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1" name="Google Shape;741;p60"/>
          <p:cNvSpPr txBox="1"/>
          <p:nvPr/>
        </p:nvSpPr>
        <p:spPr>
          <a:xfrm>
            <a:off x="6596425" y="2853025"/>
            <a:ext cx="207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Un ou plusieurs moyens de paiement existants/ commutateur entre banques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42" name="Google Shape;7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50" y="0"/>
            <a:ext cx="1763725" cy="17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887" y="121150"/>
            <a:ext cx="1763725" cy="17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5" name="Google Shape;74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1"/>
          <p:cNvSpPr/>
          <p:nvPr/>
        </p:nvSpPr>
        <p:spPr>
          <a:xfrm>
            <a:off x="6838275" y="1269963"/>
            <a:ext cx="792000" cy="756000"/>
          </a:xfrm>
          <a:prstGeom prst="cube">
            <a:avLst>
              <a:gd fmla="val 25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1"/>
          <p:cNvSpPr/>
          <p:nvPr/>
        </p:nvSpPr>
        <p:spPr>
          <a:xfrm>
            <a:off x="0" y="0"/>
            <a:ext cx="429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1"/>
          <p:cNvSpPr txBox="1"/>
          <p:nvPr/>
        </p:nvSpPr>
        <p:spPr>
          <a:xfrm>
            <a:off x="5048250" y="2470600"/>
            <a:ext cx="3669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Et un pays peut avoir plus d'un Mapper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53" name="Google Shape;753;p61"/>
          <p:cNvCxnSpPr/>
          <p:nvPr/>
        </p:nvCxnSpPr>
        <p:spPr>
          <a:xfrm>
            <a:off x="5657850" y="3587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4" name="Google Shape;754;p61"/>
          <p:cNvSpPr txBox="1"/>
          <p:nvPr/>
        </p:nvSpPr>
        <p:spPr>
          <a:xfrm>
            <a:off x="5011825" y="3994550"/>
            <a:ext cx="3669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Tant que chacun est disponible via des API ouvertes</a:t>
            </a:r>
            <a:endParaRPr sz="1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55" name="Google Shape;755;p61"/>
          <p:cNvSpPr txBox="1"/>
          <p:nvPr/>
        </p:nvSpPr>
        <p:spPr>
          <a:xfrm>
            <a:off x="628650" y="2013400"/>
            <a:ext cx="3669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De nombreuses institutions peuvent héberger un Mapper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56" name="Google Shape;756;p61"/>
          <p:cNvCxnSpPr/>
          <p:nvPr/>
        </p:nvCxnSpPr>
        <p:spPr>
          <a:xfrm>
            <a:off x="1238250" y="31298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p61"/>
          <p:cNvSpPr txBox="1"/>
          <p:nvPr/>
        </p:nvSpPr>
        <p:spPr>
          <a:xfrm>
            <a:off x="266700" y="3613550"/>
            <a:ext cx="40707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Un commutateur de paiement, banque centrale,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n'importe quel programme G2P, un département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avec une collection de programmes G2P, etc.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758" name="Google Shape;7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25" y="761775"/>
            <a:ext cx="906700" cy="9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475" y="826125"/>
            <a:ext cx="7920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525" y="768774"/>
            <a:ext cx="906700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 txBox="1"/>
          <p:nvPr/>
        </p:nvSpPr>
        <p:spPr>
          <a:xfrm>
            <a:off x="3042025" y="1037475"/>
            <a:ext cx="2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$</a:t>
            </a:r>
            <a:endParaRPr b="1" sz="1200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62" name="Google Shape;762;p61"/>
          <p:cNvSpPr/>
          <p:nvPr/>
        </p:nvSpPr>
        <p:spPr>
          <a:xfrm>
            <a:off x="5908300" y="1346163"/>
            <a:ext cx="792000" cy="756000"/>
          </a:xfrm>
          <a:prstGeom prst="cube">
            <a:avLst>
              <a:gd fmla="val 25000" name="adj"/>
            </a:avLst>
          </a:prstGeom>
          <a:solidFill>
            <a:srgbClr val="336A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6456350" y="613063"/>
            <a:ext cx="792000" cy="7560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6" name="Google Shape;76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2"/>
          <p:cNvSpPr txBox="1"/>
          <p:nvPr/>
        </p:nvSpPr>
        <p:spPr>
          <a:xfrm>
            <a:off x="2152650" y="1099000"/>
            <a:ext cx="62631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Le code source ouvert peut être utilisé pour créer un Mapper plus rapidement et moins cher, tout en conservant un contrôle total</a:t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72" name="Google Shape;772;p62"/>
          <p:cNvCxnSpPr/>
          <p:nvPr/>
        </p:nvCxnSpPr>
        <p:spPr>
          <a:xfrm>
            <a:off x="552450" y="2520200"/>
            <a:ext cx="13185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3" name="Google Shape;773;p62"/>
          <p:cNvSpPr txBox="1"/>
          <p:nvPr/>
        </p:nvSpPr>
        <p:spPr>
          <a:xfrm>
            <a:off x="2152650" y="3163850"/>
            <a:ext cx="59754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Ou vous pourriez en construire un vous-même de manière interne ou via un fournisseur</a:t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4" name="Google Shape;7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75" y="1006363"/>
            <a:ext cx="1025574" cy="1025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62"/>
          <p:cNvGrpSpPr/>
          <p:nvPr/>
        </p:nvGrpSpPr>
        <p:grpSpPr>
          <a:xfrm>
            <a:off x="730005" y="3465666"/>
            <a:ext cx="930193" cy="708687"/>
            <a:chOff x="5768200" y="863030"/>
            <a:chExt cx="2411700" cy="2440381"/>
          </a:xfrm>
        </p:grpSpPr>
        <p:sp>
          <p:nvSpPr>
            <p:cNvPr id="776" name="Google Shape;776;p62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8E8DBA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2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8E8DBA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62"/>
          <p:cNvSpPr/>
          <p:nvPr/>
        </p:nvSpPr>
        <p:spPr>
          <a:xfrm>
            <a:off x="730005" y="3160866"/>
            <a:ext cx="930300" cy="401400"/>
          </a:xfrm>
          <a:prstGeom prst="cube">
            <a:avLst>
              <a:gd fmla="val 25000" name="adj"/>
            </a:avLst>
          </a:prstGeom>
          <a:solidFill>
            <a:srgbClr val="8E8DBA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113" y="3692500"/>
            <a:ext cx="665676" cy="6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2" name="Google Shape;78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3"/>
          <p:cNvSpPr/>
          <p:nvPr/>
        </p:nvSpPr>
        <p:spPr>
          <a:xfrm>
            <a:off x="9000" y="0"/>
            <a:ext cx="4572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3"/>
          <p:cNvSpPr txBox="1"/>
          <p:nvPr>
            <p:ph type="title"/>
          </p:nvPr>
        </p:nvSpPr>
        <p:spPr>
          <a:xfrm>
            <a:off x="489050" y="1102625"/>
            <a:ext cx="38508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Dans tous les cas,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exploitez ces spécifications ouvertes simples</a:t>
            </a:r>
            <a:r>
              <a:rPr b="1" lang="en-GB">
                <a:solidFill>
                  <a:srgbClr val="F1C23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>
              <a:solidFill>
                <a:srgbClr val="F1C232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pour un Mapper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33">
                <a:latin typeface="Outfit"/>
                <a:ea typeface="Outfit"/>
                <a:cs typeface="Outfit"/>
                <a:sym typeface="Outfit"/>
              </a:rPr>
              <a:t>pour donner à votre équipe technique un guide pratique pour mettre en œuvre</a:t>
            </a:r>
            <a:r>
              <a:rPr lang="en-GB" sz="2133">
                <a:latin typeface="Outfit"/>
                <a:ea typeface="Outfit"/>
                <a:cs typeface="Outfit"/>
                <a:sym typeface="Outfit"/>
              </a:rPr>
              <a:t/>
            </a:r>
            <a:endParaRPr sz="2133">
              <a:solidFill>
                <a:srgbClr val="F1C23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9" name="Google Shape;789;p63"/>
          <p:cNvSpPr txBox="1"/>
          <p:nvPr/>
        </p:nvSpPr>
        <p:spPr>
          <a:xfrm>
            <a:off x="4867375" y="2408400"/>
            <a:ext cx="31101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>Et assurer l'interopérabilité dans l'écosystème G2P de votre pays</a:t>
            </a: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F1C23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600">
              <a:solidFill>
                <a:srgbClr val="1212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0" name="Google Shape;790;p63"/>
          <p:cNvSpPr txBox="1"/>
          <p:nvPr/>
        </p:nvSpPr>
        <p:spPr>
          <a:xfrm>
            <a:off x="145150" y="3702900"/>
            <a:ext cx="41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SemiBold"/>
              <a:buNone/>
            </a:pPr>
            <a:r>
              <a:rPr lang="en-GB" sz="1200" u="sng">
                <a:solidFill>
                  <a:srgbClr val="EEFFDD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https://g2p-connect.github.io/specs/dist/g2p-mapper.html</a:t>
            </a:r>
            <a:endParaRPr sz="15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1" name="Google Shape;791;p6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600" y="550250"/>
            <a:ext cx="2948778" cy="17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4" name="Google Shape;79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4"/>
          <p:cNvSpPr/>
          <p:nvPr/>
        </p:nvSpPr>
        <p:spPr>
          <a:xfrm>
            <a:off x="0" y="0"/>
            <a:ext cx="9144000" cy="309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0" name="Google Shape;800;p64"/>
          <p:cNvPicPr preferRelativeResize="0"/>
          <p:nvPr/>
        </p:nvPicPr>
        <p:blipFill rotWithShape="1">
          <a:blip r:embed="rId3">
            <a:alphaModFix/>
          </a:blip>
          <a:srcRect b="21400" l="0" r="0" t="21394"/>
          <a:stretch/>
        </p:blipFill>
        <p:spPr>
          <a:xfrm>
            <a:off x="0" y="0"/>
            <a:ext cx="9144003" cy="309566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 txBox="1"/>
          <p:nvPr/>
        </p:nvSpPr>
        <p:spPr>
          <a:xfrm>
            <a:off x="827400" y="3344675"/>
            <a:ext cx="7346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rPr b="1"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Merci !</a:t>
            </a:r>
            <a:endParaRPr b="1" sz="24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rPr lang="en-GB" sz="1100" u="sng">
                <a:solidFill>
                  <a:srgbClr val="EEFFDD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https://g2p-connect.github.io/specs/dist/g2p-mapper.html</a:t>
            </a:r>
            <a:endParaRPr sz="1100">
              <a:solidFill>
                <a:srgbClr val="EEFFD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2" name="Google Shape;802;p64"/>
          <p:cNvSpPr txBox="1"/>
          <p:nvPr/>
        </p:nvSpPr>
        <p:spPr>
          <a:xfrm>
            <a:off x="3842425" y="4358100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Centre pour l'infrastructure publique numérique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03" name="Google Shape;80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661" y="4422587"/>
            <a:ext cx="442761" cy="4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/>
          <p:nvPr/>
        </p:nvSpPr>
        <p:spPr>
          <a:xfrm>
            <a:off x="6762075" y="0"/>
            <a:ext cx="238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150" y="1098999"/>
            <a:ext cx="1143444" cy="2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 txBox="1"/>
          <p:nvPr/>
        </p:nvSpPr>
        <p:spPr>
          <a:xfrm>
            <a:off x="476250" y="717992"/>
            <a:ext cx="3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État des lieux</a:t>
            </a:r>
            <a:endParaRPr b="0" i="0" sz="2600" u="none" cap="none" strike="noStrike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50" name="Google Shape;350;p47"/>
          <p:cNvSpPr txBox="1"/>
          <p:nvPr/>
        </p:nvSpPr>
        <p:spPr>
          <a:xfrm>
            <a:off x="476250" y="1914225"/>
            <a:ext cx="37680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Les programmes imposent parfois des modes de paiement spécifiques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25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aux bénéficiaires en fonction de leurs arrangements</a:t>
            </a:r>
            <a:r>
              <a:rPr b="1" lang="en-GB" sz="25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avec les banques</a:t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2121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51" name="Google Shape;351;p47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2" name="Google Shape;3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975" y="2373570"/>
            <a:ext cx="945149" cy="9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/>
        </p:nvSpPr>
        <p:spPr>
          <a:xfrm>
            <a:off x="4543400" y="4070400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Le bénéficiaire a un portefeuille mobile/un compte bancaire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4" name="Google Shape;354;p47"/>
          <p:cNvSpPr/>
          <p:nvPr/>
        </p:nvSpPr>
        <p:spPr>
          <a:xfrm>
            <a:off x="7388725" y="311920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Programme gouvernemental 1</a:t>
            </a:r>
            <a:endParaRPr b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163" y="1381976"/>
            <a:ext cx="1737225" cy="17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/>
        </p:nvSpPr>
        <p:spPr>
          <a:xfrm>
            <a:off x="6864625" y="3753100"/>
            <a:ext cx="223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Nouveau ou spécifique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Compte(s) bancaire(s) requis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(Basé sur des partenariats bilatéraux)</a:t>
            </a:r>
            <a:endParaRPr i="1" sz="1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9" name="Google Shape;35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8"/>
          <p:cNvCxnSpPr/>
          <p:nvPr/>
        </p:nvCxnSpPr>
        <p:spPr>
          <a:xfrm rot="10800000">
            <a:off x="6864075" y="20843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8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Détails d'éligibilité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Détails bancaires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7" name="Google Shape;367;p48"/>
          <p:cNvGrpSpPr/>
          <p:nvPr/>
        </p:nvGrpSpPr>
        <p:grpSpPr>
          <a:xfrm>
            <a:off x="4842046" y="988699"/>
            <a:ext cx="1091294" cy="1191644"/>
            <a:chOff x="5768200" y="863030"/>
            <a:chExt cx="2411700" cy="3498662"/>
          </a:xfrm>
        </p:grpSpPr>
        <p:sp>
          <p:nvSpPr>
            <p:cNvPr id="368" name="Google Shape;368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6464D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1" name="Google Shape;3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/>
          <p:nvPr/>
        </p:nvSpPr>
        <p:spPr>
          <a:xfrm>
            <a:off x="4825500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Programme gouvernemental 1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6281013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Programme gouvernemental 2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4" name="Google Shape;374;p48"/>
          <p:cNvSpPr/>
          <p:nvPr/>
        </p:nvSpPr>
        <p:spPr>
          <a:xfrm>
            <a:off x="7736538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Programme gouvernemental n</a:t>
            </a:r>
            <a:r>
              <a:rPr i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375" name="Google Shape;375;p48"/>
          <p:cNvGrpSpPr/>
          <p:nvPr/>
        </p:nvGrpSpPr>
        <p:grpSpPr>
          <a:xfrm>
            <a:off x="6289848" y="988699"/>
            <a:ext cx="1091294" cy="1191644"/>
            <a:chOff x="5768200" y="863030"/>
            <a:chExt cx="2411700" cy="3498662"/>
          </a:xfrm>
        </p:grpSpPr>
        <p:sp>
          <p:nvSpPr>
            <p:cNvPr id="376" name="Google Shape;376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6464D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48"/>
          <p:cNvGrpSpPr/>
          <p:nvPr/>
        </p:nvGrpSpPr>
        <p:grpSpPr>
          <a:xfrm>
            <a:off x="7813851" y="988699"/>
            <a:ext cx="1091294" cy="1191644"/>
            <a:chOff x="5768200" y="863030"/>
            <a:chExt cx="2411700" cy="3498662"/>
          </a:xfrm>
        </p:grpSpPr>
        <p:sp>
          <p:nvSpPr>
            <p:cNvPr id="380" name="Google Shape;380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6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dk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3" name="Google Shape;383;p48"/>
          <p:cNvCxnSpPr>
            <a:stCxn id="368" idx="3"/>
            <a:endCxn id="371" idx="1"/>
          </p:cNvCxnSpPr>
          <p:nvPr/>
        </p:nvCxnSpPr>
        <p:spPr>
          <a:xfrm flipH="1" rot="-5400000">
            <a:off x="4931651" y="2577543"/>
            <a:ext cx="1996800" cy="12024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384" name="Google Shape;384;p48"/>
          <p:cNvCxnSpPr>
            <a:stCxn id="380" idx="3"/>
            <a:endCxn id="371" idx="3"/>
          </p:cNvCxnSpPr>
          <p:nvPr/>
        </p:nvCxnSpPr>
        <p:spPr>
          <a:xfrm rot="5400000">
            <a:off x="6759255" y="2635743"/>
            <a:ext cx="1996800" cy="10860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385" name="Google Shape;3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25" y="2802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4874925" y="2767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Détails d'éligibilité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Détails bancaires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2925" y="27258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 txBox="1"/>
          <p:nvPr/>
        </p:nvSpPr>
        <p:spPr>
          <a:xfrm>
            <a:off x="7922925" y="26911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Détails d'éligibilité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Détails bancaires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476250" y="717992"/>
            <a:ext cx="3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État des lieux</a:t>
            </a:r>
            <a:endParaRPr b="0" i="0" sz="2600" u="none" cap="none" strike="noStrike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476250" y="2066625"/>
            <a:ext cx="37680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Même s'ils peuvent utiliser un compte existant, les individus doivent généralement redonner des informations similaires à chaque programme</a:t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2121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91" name="Google Shape;391;p48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2" name="Google Shape;3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3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613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7" name="Google Shape;39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5425" y="4125228"/>
            <a:ext cx="495900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8972" y="1820475"/>
            <a:ext cx="551142" cy="5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9607" y="1806620"/>
            <a:ext cx="551142" cy="5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89031" y="1861434"/>
            <a:ext cx="551142" cy="55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49"/>
          <p:cNvCxnSpPr/>
          <p:nvPr/>
        </p:nvCxnSpPr>
        <p:spPr>
          <a:xfrm rot="10800000">
            <a:off x="6864075" y="22367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406" name="Google Shape;406;p49"/>
          <p:cNvSpPr txBox="1"/>
          <p:nvPr/>
        </p:nvSpPr>
        <p:spPr>
          <a:xfrm>
            <a:off x="476250" y="3369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Numérisation</a:t>
            </a:r>
            <a:endParaRPr sz="26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Approche</a:t>
            </a:r>
            <a:endParaRPr sz="26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407" name="Google Shape;407;p49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9"/>
          <p:cNvSpPr txBox="1"/>
          <p:nvPr>
            <p:ph type="title"/>
          </p:nvPr>
        </p:nvSpPr>
        <p:spPr>
          <a:xfrm>
            <a:off x="387500" y="2253525"/>
            <a:ext cx="37128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L'approche standard est de centraliser toutes les informations des bénéficiaires dans une base de données partagée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Y compris les détails du compte bancaire, les informations d'identification, les critères d'éligibilité, etc.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09" name="Google Shape;409;p49"/>
          <p:cNvCxnSpPr/>
          <p:nvPr/>
        </p:nvCxnSpPr>
        <p:spPr>
          <a:xfrm rot="10800000">
            <a:off x="6864075" y="2324950"/>
            <a:ext cx="0" cy="10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9"/>
          <p:cNvGrpSpPr/>
          <p:nvPr/>
        </p:nvGrpSpPr>
        <p:grpSpPr>
          <a:xfrm>
            <a:off x="4918524" y="836285"/>
            <a:ext cx="848918" cy="646457"/>
            <a:chOff x="5768200" y="863030"/>
            <a:chExt cx="2411700" cy="2440381"/>
          </a:xfrm>
        </p:grpSpPr>
        <p:sp>
          <p:nvSpPr>
            <p:cNvPr id="412" name="Google Shape;412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49"/>
          <p:cNvSpPr/>
          <p:nvPr/>
        </p:nvSpPr>
        <p:spPr>
          <a:xfrm>
            <a:off x="4749300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Programme gouvernemental 1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6204826" y="165050"/>
            <a:ext cx="12633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Base de données des bénéficiaires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7812738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Programme gouvernemental n</a:t>
            </a:r>
            <a:r>
              <a:rPr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17" name="Google Shape;417;p49"/>
          <p:cNvGrpSpPr/>
          <p:nvPr/>
        </p:nvGrpSpPr>
        <p:grpSpPr>
          <a:xfrm>
            <a:off x="7905509" y="836151"/>
            <a:ext cx="848918" cy="646701"/>
            <a:chOff x="5768200" y="863030"/>
            <a:chExt cx="2411700" cy="2440381"/>
          </a:xfrm>
        </p:grpSpPr>
        <p:sp>
          <p:nvSpPr>
            <p:cNvPr id="418" name="Google Shape;418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49"/>
          <p:cNvSpPr/>
          <p:nvPr/>
        </p:nvSpPr>
        <p:spPr>
          <a:xfrm>
            <a:off x="6374392" y="1263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49"/>
          <p:cNvCxnSpPr>
            <a:endCxn id="412" idx="5"/>
          </p:cNvCxnSpPr>
          <p:nvPr/>
        </p:nvCxnSpPr>
        <p:spPr>
          <a:xfrm rot="10800000">
            <a:off x="5767443" y="1253918"/>
            <a:ext cx="606900" cy="56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cxnSp>
        <p:nvCxnSpPr>
          <p:cNvPr id="422" name="Google Shape;422;p49"/>
          <p:cNvCxnSpPr>
            <a:endCxn id="418" idx="2"/>
          </p:cNvCxnSpPr>
          <p:nvPr/>
        </p:nvCxnSpPr>
        <p:spPr>
          <a:xfrm flipH="1" rot="10800000">
            <a:off x="7204109" y="1345505"/>
            <a:ext cx="701400" cy="4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grpSp>
        <p:nvGrpSpPr>
          <p:cNvPr id="423" name="Google Shape;423;p49"/>
          <p:cNvGrpSpPr/>
          <p:nvPr/>
        </p:nvGrpSpPr>
        <p:grpSpPr>
          <a:xfrm>
            <a:off x="6374392" y="1492366"/>
            <a:ext cx="930193" cy="708687"/>
            <a:chOff x="5768200" y="863030"/>
            <a:chExt cx="2411700" cy="2440381"/>
          </a:xfrm>
        </p:grpSpPr>
        <p:sp>
          <p:nvSpPr>
            <p:cNvPr id="424" name="Google Shape;424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49"/>
          <p:cNvSpPr/>
          <p:nvPr/>
        </p:nvSpPr>
        <p:spPr>
          <a:xfrm>
            <a:off x="6374392" y="11875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9"/>
          <p:cNvSpPr/>
          <p:nvPr/>
        </p:nvSpPr>
        <p:spPr>
          <a:xfrm>
            <a:off x="6374392" y="882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Détails d'éligibilité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Détails bancaires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1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50"/>
          <p:cNvCxnSpPr/>
          <p:nvPr/>
        </p:nvCxnSpPr>
        <p:spPr>
          <a:xfrm rot="10800000">
            <a:off x="6864075" y="22367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439" name="Google Shape;439;p50"/>
          <p:cNvCxnSpPr/>
          <p:nvPr/>
        </p:nvCxnSpPr>
        <p:spPr>
          <a:xfrm rot="10800000">
            <a:off x="6864075" y="2324950"/>
            <a:ext cx="0" cy="10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50"/>
          <p:cNvGrpSpPr/>
          <p:nvPr/>
        </p:nvGrpSpPr>
        <p:grpSpPr>
          <a:xfrm>
            <a:off x="4918524" y="836285"/>
            <a:ext cx="848918" cy="646457"/>
            <a:chOff x="5768200" y="863030"/>
            <a:chExt cx="2411700" cy="2440381"/>
          </a:xfrm>
        </p:grpSpPr>
        <p:sp>
          <p:nvSpPr>
            <p:cNvPr id="442" name="Google Shape;442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50"/>
          <p:cNvSpPr/>
          <p:nvPr/>
        </p:nvSpPr>
        <p:spPr>
          <a:xfrm>
            <a:off x="4749300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Programme gouvernemental 1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5" name="Google Shape;445;p50"/>
          <p:cNvSpPr/>
          <p:nvPr/>
        </p:nvSpPr>
        <p:spPr>
          <a:xfrm>
            <a:off x="6204826" y="165050"/>
            <a:ext cx="12633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Base de données des bénéficiaires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6" name="Google Shape;446;p50"/>
          <p:cNvSpPr/>
          <p:nvPr/>
        </p:nvSpPr>
        <p:spPr>
          <a:xfrm>
            <a:off x="7812738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Programme gouvernemental n</a:t>
            </a:r>
            <a:r>
              <a:rPr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47" name="Google Shape;447;p50"/>
          <p:cNvGrpSpPr/>
          <p:nvPr/>
        </p:nvGrpSpPr>
        <p:grpSpPr>
          <a:xfrm>
            <a:off x="7905509" y="836151"/>
            <a:ext cx="848918" cy="646701"/>
            <a:chOff x="5768200" y="863030"/>
            <a:chExt cx="2411700" cy="2440381"/>
          </a:xfrm>
        </p:grpSpPr>
        <p:sp>
          <p:nvSpPr>
            <p:cNvPr id="448" name="Google Shape;448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50"/>
          <p:cNvSpPr/>
          <p:nvPr/>
        </p:nvSpPr>
        <p:spPr>
          <a:xfrm>
            <a:off x="6374392" y="1263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50"/>
          <p:cNvCxnSpPr>
            <a:endCxn id="442" idx="5"/>
          </p:cNvCxnSpPr>
          <p:nvPr/>
        </p:nvCxnSpPr>
        <p:spPr>
          <a:xfrm rot="10800000">
            <a:off x="5767443" y="1253918"/>
            <a:ext cx="606900" cy="56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cxnSp>
        <p:nvCxnSpPr>
          <p:cNvPr id="452" name="Google Shape;452;p50"/>
          <p:cNvCxnSpPr>
            <a:endCxn id="448" idx="2"/>
          </p:cNvCxnSpPr>
          <p:nvPr/>
        </p:nvCxnSpPr>
        <p:spPr>
          <a:xfrm flipH="1" rot="10800000">
            <a:off x="7204109" y="1345505"/>
            <a:ext cx="701400" cy="4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grpSp>
        <p:nvGrpSpPr>
          <p:cNvPr id="453" name="Google Shape;453;p50"/>
          <p:cNvGrpSpPr/>
          <p:nvPr/>
        </p:nvGrpSpPr>
        <p:grpSpPr>
          <a:xfrm>
            <a:off x="6374392" y="1492366"/>
            <a:ext cx="930193" cy="708687"/>
            <a:chOff x="5768200" y="863030"/>
            <a:chExt cx="2411700" cy="2440381"/>
          </a:xfrm>
        </p:grpSpPr>
        <p:sp>
          <p:nvSpPr>
            <p:cNvPr id="454" name="Google Shape;454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50"/>
          <p:cNvSpPr/>
          <p:nvPr/>
        </p:nvSpPr>
        <p:spPr>
          <a:xfrm>
            <a:off x="6374392" y="11875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/>
          <p:nvPr/>
        </p:nvSpPr>
        <p:spPr>
          <a:xfrm>
            <a:off x="6374392" y="882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Détails d'éligibilité &amp;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Détails bancaires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1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4" name="Google Shape;464;p50"/>
          <p:cNvSpPr txBox="1"/>
          <p:nvPr/>
        </p:nvSpPr>
        <p:spPr>
          <a:xfrm>
            <a:off x="628650" y="717992"/>
            <a:ext cx="33339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Cette solution semble bonne sur le papier, mais tend généralement à ne pas fonctionner à l'échelle nationale !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465" name="Google Shape;465;p50"/>
          <p:cNvCxnSpPr/>
          <p:nvPr/>
        </p:nvCxnSpPr>
        <p:spPr>
          <a:xfrm>
            <a:off x="628650" y="26726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/>
        </p:nvSpPr>
        <p:spPr>
          <a:xfrm>
            <a:off x="633250" y="2865300"/>
            <a:ext cx="37137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50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➔"/>
            </a:pPr>
            <a:r>
              <a:rPr b="1" lang="en-GB" sz="1833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Difficile à maintenir</a:t>
            </a: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◆"/>
            </a:pP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Base de données trop volumineuse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◆"/>
            </a:pP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Règles et données dynamiques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➔"/>
            </a:pPr>
            <a:r>
              <a:rPr b="1" lang="en-GB" sz="1833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Volonté politique d'harmoniser tous les départements</a:t>
            </a: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9000" y="0"/>
            <a:ext cx="4572000" cy="5143500"/>
          </a:xfrm>
          <a:prstGeom prst="rect">
            <a:avLst/>
          </a:prstGeom>
          <a:solidFill>
            <a:srgbClr val="6464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1"/>
          <p:cNvSpPr txBox="1"/>
          <p:nvPr>
            <p:ph type="title"/>
          </p:nvPr>
        </p:nvSpPr>
        <p:spPr>
          <a:xfrm>
            <a:off x="599050" y="19577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Considérez plutôt la séparation des informations d'éligibilité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>
              <a:solidFill>
                <a:srgbClr val="FFBC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4867375" y="1957725"/>
            <a:ext cx="284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De</a:t>
            </a:r>
            <a:r>
              <a:rPr lang="en-GB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l'information financière</a:t>
            </a:r>
            <a:endParaRPr sz="2800">
              <a:solidFill>
                <a:srgbClr val="FFBC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4" name="Google Shape;474;p51"/>
          <p:cNvSpPr txBox="1"/>
          <p:nvPr/>
        </p:nvSpPr>
        <p:spPr>
          <a:xfrm>
            <a:off x="145150" y="4160100"/>
            <a:ext cx="4158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Varie selon les départements ;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Laissez sous le contrôle du département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5" name="Google Shape;475;p51"/>
          <p:cNvSpPr txBox="1"/>
          <p:nvPr/>
        </p:nvSpPr>
        <p:spPr>
          <a:xfrm>
            <a:off x="4867375" y="4160100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Minimale et constante entre les départements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76" name="Google Shape;4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75" y="759245"/>
            <a:ext cx="945149" cy="94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375" y="732875"/>
            <a:ext cx="997875" cy="9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0" name="Google Shape;48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2"/>
          <p:cNvSpPr txBox="1"/>
          <p:nvPr/>
        </p:nvSpPr>
        <p:spPr>
          <a:xfrm>
            <a:off x="379423" y="1368025"/>
            <a:ext cx="36501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2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Tirer parti d'une</a:t>
            </a:r>
            <a:endParaRPr b="1" sz="2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29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Approche d'infrastructure publique numérique (DPI) pour G2P</a:t>
            </a:r>
            <a:r>
              <a:rPr b="1" lang="en-GB" sz="2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i="0" sz="29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6" name="Google Shape;486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7" name="Google Shape;487;p52"/>
          <p:cNvSpPr txBox="1"/>
          <p:nvPr/>
        </p:nvSpPr>
        <p:spPr>
          <a:xfrm>
            <a:off x="4968297" y="1090450"/>
            <a:ext cx="37938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Décomposer le problème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t/>
            </a:r>
            <a:endParaRPr sz="20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Créer un outil minimal, réutilisable, préservant la vie privée entre les départements en utilisant des API ouvertes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2000">
                <a:solidFill>
                  <a:srgbClr val="8E8DBA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t/>
            </a:r>
            <a:endParaRPr sz="20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Donner aux individus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1" lang="en-GB" sz="20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le choix du compte &amp;</a:t>
            </a:r>
            <a:r>
              <a:rPr b="1" lang="en-GB" sz="20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1" lang="en-GB" sz="20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l'accessibilité à travers plusieurs modes de paiement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488" name="Google Shape;48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0612" y="4596662"/>
            <a:ext cx="365900" cy="4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/>
          <p:nvPr/>
        </p:nvSpPr>
        <p:spPr>
          <a:xfrm>
            <a:off x="3202000" y="0"/>
            <a:ext cx="2741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3534249" y="2443350"/>
            <a:ext cx="22488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Un registre à 4 champs permettant à tout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programme gouvernemental d'envoyer de l'argent à un bénéficiaire en n'utilisant qu'un identifiant*</a:t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98" name="Google Shape;498;p53"/>
          <p:cNvSpPr/>
          <p:nvPr/>
        </p:nvSpPr>
        <p:spPr>
          <a:xfrm>
            <a:off x="6250000" y="0"/>
            <a:ext cx="258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379423" y="3273025"/>
            <a:ext cx="365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6582249" y="1909950"/>
            <a:ext cx="22488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L'un des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Éléments de construction de G2P Connect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/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plan ouvert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3C47D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rgbClr val="8E8DBA"/>
                </a:solidFill>
                <a:latin typeface="Outfit SemiBold"/>
                <a:ea typeface="Outfit SemiBold"/>
                <a:cs typeface="Outfit SemiBold"/>
                <a:sym typeface="Outfi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https://github.com/G2P-Connect</a:t>
            </a:r>
            <a:endParaRPr sz="1100">
              <a:solidFill>
                <a:srgbClr val="8E8DBA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01" name="Google Shape;501;p53"/>
          <p:cNvSpPr/>
          <p:nvPr/>
        </p:nvSpPr>
        <p:spPr>
          <a:xfrm>
            <a:off x="609775" y="1563688"/>
            <a:ext cx="2134800" cy="20379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2" name="Google Shape;502;p53"/>
          <p:cNvSpPr txBox="1"/>
          <p:nvPr/>
        </p:nvSpPr>
        <p:spPr>
          <a:xfrm>
            <a:off x="745000" y="2319013"/>
            <a:ext cx="1366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Financier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Adresse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Cartographe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3" name="Google Shape;5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150" y="363912"/>
            <a:ext cx="668504" cy="17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745" y="701513"/>
            <a:ext cx="1061985" cy="10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3"/>
          <p:cNvSpPr/>
          <p:nvPr/>
        </p:nvSpPr>
        <p:spPr>
          <a:xfrm>
            <a:off x="4243475" y="1159975"/>
            <a:ext cx="400200" cy="227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3"/>
          <p:cNvSpPr txBox="1"/>
          <p:nvPr/>
        </p:nvSpPr>
        <p:spPr>
          <a:xfrm>
            <a:off x="303225" y="3619950"/>
            <a:ext cx="23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Parfois appelé un</a:t>
            </a: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i="1" sz="1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Cartographe de comptes financiers</a:t>
            </a:r>
            <a:endParaRPr i="1" sz="1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7" name="Google Shape;507;p53"/>
          <p:cNvSpPr txBox="1"/>
          <p:nvPr/>
        </p:nvSpPr>
        <p:spPr>
          <a:xfrm>
            <a:off x="3202000" y="4786575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Outfit"/>
                <a:ea typeface="Outfit"/>
                <a:cs typeface="Outfit"/>
                <a:sym typeface="Outfit"/>
              </a:rPr>
              <a:t>*Remarque : L'architecture permet d'utiliser tout identifiant vérifiable, par exemple un ID unique, un ID national, un ID de protection sociale, un numéro de mobile, etc.</a:t>
            </a:r>
            <a:r>
              <a:rPr b="1" lang="en-GB" sz="700"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700">
                <a:latin typeface="Outfit"/>
                <a:ea typeface="Outfit"/>
                <a:cs typeface="Outfit"/>
                <a:sym typeface="Outfit"/>
              </a:rPr>
              <a:t/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0" name="Google Shape;5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/>
          <p:nvPr/>
        </p:nvSpPr>
        <p:spPr>
          <a:xfrm>
            <a:off x="5476200" y="0"/>
            <a:ext cx="3667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4"/>
          <p:cNvSpPr txBox="1"/>
          <p:nvPr>
            <p:ph type="title"/>
          </p:nvPr>
        </p:nvSpPr>
        <p:spPr>
          <a:xfrm>
            <a:off x="535800" y="2200750"/>
            <a:ext cx="48231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1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Le Mappage d'Adresse Financière permet aux bénéficiaires d'accéder à l'argent de manière interopérable sur tout type de compte - créant du choix</a:t>
            </a:r>
            <a:r>
              <a:rPr lang="en-GB" sz="3140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lang="en-GB" sz="3140"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r>
              <a:rPr b="1" lang="en-GB" sz="314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/>
            </a:r>
            <a:endParaRPr b="1" sz="31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17" name="Google Shape;5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700" y="2635675"/>
            <a:ext cx="1290100" cy="12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399" y="2635675"/>
            <a:ext cx="1236175" cy="12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/>
        </p:nvSpPr>
        <p:spPr>
          <a:xfrm>
            <a:off x="6000425" y="925900"/>
            <a:ext cx="25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Adresse Financière</a:t>
            </a:r>
            <a:endParaRPr b="1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Outfit"/>
                <a:ea typeface="Outfit"/>
                <a:cs typeface="Outfit"/>
                <a:sym typeface="Outfit"/>
              </a:rPr>
              <a:t>(Numéro d'ID ; Numéro de mobile ; Nom@banque ; etc)</a:t>
            </a:r>
            <a:r>
              <a:rPr i="1" lang="en-GB">
                <a:latin typeface="Outfit"/>
                <a:ea typeface="Outfit"/>
                <a:cs typeface="Outfit"/>
                <a:sym typeface="Outfit"/>
              </a:rPr>
              <a:t/>
            </a:r>
            <a:endParaRPr b="1" i="1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20" name="Google Shape;520;p54"/>
          <p:cNvCxnSpPr/>
          <p:nvPr/>
        </p:nvCxnSpPr>
        <p:spPr>
          <a:xfrm flipH="1">
            <a:off x="6331382" y="1716350"/>
            <a:ext cx="86550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54"/>
          <p:cNvCxnSpPr/>
          <p:nvPr/>
        </p:nvCxnSpPr>
        <p:spPr>
          <a:xfrm>
            <a:off x="7196882" y="1716350"/>
            <a:ext cx="964200" cy="833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22" name="Google Shape;522;p54"/>
          <p:cNvSpPr txBox="1"/>
          <p:nvPr/>
        </p:nvSpPr>
        <p:spPr>
          <a:xfrm>
            <a:off x="7954700" y="3878975"/>
            <a:ext cx="6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Banques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5973500" y="3878975"/>
            <a:ext cx="104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Portefeuilles Mobiles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6" name="Google Shape;52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57738"/>
      </a:accent3>
      <a:accent4>
        <a:srgbClr val="4A6AFF"/>
      </a:accent4>
      <a:accent5>
        <a:srgbClr val="FAC646"/>
      </a:accent5>
      <a:accent6>
        <a:srgbClr val="41329C"/>
      </a:accent6>
      <a:hlink>
        <a:srgbClr val="121212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FAC646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